
<file path=[Content_Types].xml><?xml version="1.0" encoding="utf-8"?>
<Types xmlns="http://schemas.openxmlformats.org/package/2006/content-types">
  <Default Extension="fntdata" ContentType="application/x-fontdata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autoCompressPictures="0">
  <p:sldMasterIdLst>
    <p:sldMasterId id="2147483648" r:id="rId1"/>
  </p:sldMasterIdLst>
  <p:notesMasterIdLst>
    <p:notesMasterId r:id="rId13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</p:sldIdLst>
  <p:sldSz cx="14630400" cy="8229600"/>
  <p:notesSz cx="8229600" cy="14630400"/>
  <p:embeddedFontLst>
    <p:embeddedFont>
      <p:font typeface="Calibri" panose="020F0502020204030204" pitchFamily="34" charset="0"/>
      <p:regular r:id="rId14"/>
      <p:bold r:id="rId15"/>
      <p:italic r:id="rId16"/>
      <p:boldItalic r:id="rId17"/>
    </p:embeddedFont>
    <p:embeddedFont>
      <p:font typeface="Poppins SemiBold" panose="00000700000000000000" pitchFamily="2" charset="0"/>
      <p:bold r:id="rId18"/>
      <p:boldItalic r:id="rId19"/>
    </p:embeddedFont>
    <p:embeddedFont>
      <p:font typeface="Roboto Lt" pitchFamily="2" charset="0"/>
      <p:regular r:id="rId20"/>
      <p:italic r:id="rId21"/>
    </p:embeddedFont>
  </p:embeddedFontLst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611"/>
    <p:restoredTop sz="94610"/>
  </p:normalViewPr>
  <p:slideViewPr>
    <p:cSldViewPr snapToGrid="0" snapToObjects="1">
      <p:cViewPr varScale="1">
        <p:scale>
          <a:sx n="89" d="100"/>
          <a:sy n="89" d="100"/>
        </p:scale>
        <p:origin x="636" y="102"/>
      </p:cViewPr>
      <p:guideLst/>
    </p:cSldViewPr>
  </p:slideViewPr>
  <p:notesTextViewPr>
    <p:cViewPr>
      <p:scale>
        <a:sx n="3" d="2"/>
        <a:sy n="3" d="2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18" Type="http://schemas.openxmlformats.org/officeDocument/2006/relationships/font" Target="fonts/font5.fntdata"/><Relationship Id="rId3" Type="http://schemas.openxmlformats.org/officeDocument/2006/relationships/slide" Target="slides/slide2.xml"/><Relationship Id="rId21" Type="http://schemas.openxmlformats.org/officeDocument/2006/relationships/font" Target="fonts/font8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font" Target="fonts/font4.fntdata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font" Target="fonts/font3.fntdata"/><Relationship Id="rId20" Type="http://schemas.openxmlformats.org/officeDocument/2006/relationships/font" Target="fonts/font7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font" Target="fonts/font2.fntdata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font" Target="fonts/font6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font" Target="fonts/font1.fntdata"/><Relationship Id="rId22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24253994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jp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jp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7.jp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8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9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Image 0" descr="preencoded.png">
            <a:extLst>
              <a:ext uri="{FF2B5EF4-FFF2-40B4-BE49-F238E27FC236}">
                <a16:creationId xmlns:a16="http://schemas.microsoft.com/office/drawing/2014/main" id="{473A807C-9A36-B74E-CCE8-BEC364C39EC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833199" y="2262426"/>
            <a:ext cx="7477601" cy="1666399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lnSpc>
                <a:spcPts val="6561"/>
              </a:lnSpc>
              <a:buNone/>
            </a:pPr>
            <a:r>
              <a:rPr lang="en-US" sz="4800" b="1" dirty="0">
                <a:solidFill>
                  <a:srgbClr val="000000"/>
                </a:solidFill>
                <a:latin typeface="Poppins SemiBold" panose="00000700000000000000" pitchFamily="2" charset="0"/>
                <a:ea typeface="p22-mackinac-pro" pitchFamily="34" charset="-122"/>
                <a:cs typeface="Poppins SemiBold" panose="00000700000000000000" pitchFamily="2" charset="0"/>
              </a:rPr>
              <a:t>Gestão Farmacêutica Hospitalar</a:t>
            </a:r>
            <a:endParaRPr lang="en-US" sz="4800" dirty="0"/>
          </a:p>
        </p:txBody>
      </p:sp>
      <p:sp>
        <p:nvSpPr>
          <p:cNvPr id="5" name="Text 2"/>
          <p:cNvSpPr/>
          <p:nvPr/>
        </p:nvSpPr>
        <p:spPr>
          <a:xfrm>
            <a:off x="833199" y="4262080"/>
            <a:ext cx="7719130" cy="1066205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lnSpc>
                <a:spcPts val="2799"/>
              </a:lnSpc>
              <a:buNone/>
            </a:pPr>
            <a:r>
              <a:rPr lang="en-US" sz="1750" dirty="0">
                <a:solidFill>
                  <a:srgbClr val="272525"/>
                </a:solidFill>
                <a:latin typeface="Roboto Lt" pitchFamily="2" charset="0"/>
                <a:ea typeface="Roboto Lt" pitchFamily="2" charset="0"/>
                <a:cs typeface="Roboto Medium" pitchFamily="2" charset="0"/>
              </a:rPr>
              <a:t>Descubra a importância da gestão farmacêutica hospitalar e seus objetivos na melhoria da qualidade do atendimento e segurança dos pacientes.</a:t>
            </a:r>
            <a:endParaRPr lang="en-US" sz="1750" dirty="0"/>
          </a:p>
        </p:txBody>
      </p:sp>
      <p:pic>
        <p:nvPicPr>
          <p:cNvPr id="9" name="Image 2"/>
          <p:cNvPicPr>
            <a:picLocks noChangeAspect="1"/>
          </p:cNvPicPr>
          <p:nvPr/>
        </p:nvPicPr>
        <p:blipFill>
          <a:blip r:embed="rId4"/>
          <a:srcRect/>
          <a:stretch/>
        </p:blipFill>
        <p:spPr>
          <a:xfrm>
            <a:off x="9144274" y="0"/>
            <a:ext cx="5485851" cy="8229600"/>
          </a:xfrm>
          <a:prstGeom prst="rect">
            <a:avLst/>
          </a:prstGeom>
        </p:spPr>
      </p:pic>
    </p:spTree>
  </p:cSld>
  <p:clrMapOvr>
    <a:masterClrMapping/>
  </p:clrMapOvr>
  <p:transition spd="slow">
    <p:push dir="u"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F">
              <a:alpha val="34000"/>
            </a:srgbClr>
          </a:solidFill>
          <a:ln w="13811">
            <a:solidFill>
              <a:srgbClr val="FFFFFF">
                <a:alpha val="64000"/>
              </a:srgbClr>
            </a:solidFill>
            <a:prstDash val="solid"/>
          </a:ln>
        </p:spPr>
        <p:txBody>
          <a:bodyPr/>
          <a:lstStyle/>
          <a:p>
            <a:endParaRPr lang="pt-BR"/>
          </a:p>
        </p:txBody>
      </p:sp>
      <p:sp>
        <p:nvSpPr>
          <p:cNvPr id="4" name="Text 1"/>
          <p:cNvSpPr/>
          <p:nvPr/>
        </p:nvSpPr>
        <p:spPr>
          <a:xfrm>
            <a:off x="6319599" y="2853928"/>
            <a:ext cx="7477601" cy="1388745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lnSpc>
                <a:spcPts val="5468"/>
              </a:lnSpc>
              <a:buNone/>
            </a:pPr>
            <a:r>
              <a:rPr lang="en-US" sz="4374" b="1" dirty="0">
                <a:solidFill>
                  <a:srgbClr val="000000"/>
                </a:solidFill>
                <a:latin typeface="Poppins SemiBold" panose="00000700000000000000" pitchFamily="2" charset="0"/>
                <a:ea typeface="p22-mackinac-pro" pitchFamily="34" charset="-122"/>
                <a:cs typeface="Poppins SemiBold" panose="00000700000000000000" pitchFamily="2" charset="0"/>
              </a:rPr>
              <a:t>Introdução à Gestão Farmacêutica Hospitalar</a:t>
            </a:r>
            <a:endParaRPr lang="en-US" sz="4374" dirty="0"/>
          </a:p>
        </p:txBody>
      </p:sp>
      <p:sp>
        <p:nvSpPr>
          <p:cNvPr id="5" name="Text 2"/>
          <p:cNvSpPr/>
          <p:nvPr/>
        </p:nvSpPr>
        <p:spPr>
          <a:xfrm>
            <a:off x="6675001" y="4575929"/>
            <a:ext cx="7122200" cy="355402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342900" indent="-342900" algn="l">
              <a:lnSpc>
                <a:spcPts val="2799"/>
              </a:lnSpc>
              <a:buSzPct val="100000"/>
              <a:buChar char="•"/>
            </a:pPr>
            <a:r>
              <a:rPr lang="en-US" sz="1750" dirty="0">
                <a:solidFill>
                  <a:srgbClr val="272525"/>
                </a:solidFill>
                <a:latin typeface="Roboto Lt" pitchFamily="2" charset="0"/>
                <a:ea typeface="Roboto Lt" pitchFamily="2" charset="0"/>
                <a:cs typeface="Roboto Medium" pitchFamily="2" charset="0"/>
              </a:rPr>
              <a:t>Definição e importância da gestão farmacêutica hospitalar.</a:t>
            </a:r>
            <a:endParaRPr lang="en-US" sz="1750" dirty="0"/>
          </a:p>
        </p:txBody>
      </p:sp>
      <p:sp>
        <p:nvSpPr>
          <p:cNvPr id="6" name="Text 3"/>
          <p:cNvSpPr/>
          <p:nvPr/>
        </p:nvSpPr>
        <p:spPr>
          <a:xfrm>
            <a:off x="6675001" y="5020151"/>
            <a:ext cx="7122200" cy="355402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342900" indent="-342900" algn="l">
              <a:lnSpc>
                <a:spcPts val="2799"/>
              </a:lnSpc>
              <a:buSzPct val="100000"/>
              <a:buChar char="•"/>
            </a:pPr>
            <a:r>
              <a:rPr lang="en-US" sz="1750" dirty="0">
                <a:solidFill>
                  <a:srgbClr val="272525"/>
                </a:solidFill>
                <a:latin typeface="Roboto Lt" pitchFamily="2" charset="0"/>
                <a:ea typeface="Roboto Lt" pitchFamily="2" charset="0"/>
                <a:cs typeface="Roboto Medium" pitchFamily="2" charset="0"/>
              </a:rPr>
              <a:t>Objetivos da gestão farmacêutica em hospitais.</a:t>
            </a:r>
            <a:endParaRPr lang="en-US" sz="1750" dirty="0"/>
          </a:p>
        </p:txBody>
      </p:sp>
      <p:pic>
        <p:nvPicPr>
          <p:cNvPr id="7" name="Image 1"/>
          <p:cNvPicPr>
            <a:picLocks noChangeAspect="1"/>
          </p:cNvPicPr>
          <p:nvPr/>
        </p:nvPicPr>
        <p:blipFill>
          <a:blip r:embed="rId4"/>
          <a:srcRect/>
          <a:stretch/>
        </p:blipFill>
        <p:spPr>
          <a:xfrm>
            <a:off x="0" y="0"/>
            <a:ext cx="5486400" cy="8229600"/>
          </a:xfrm>
          <a:prstGeom prst="rect">
            <a:avLst/>
          </a:prstGeom>
        </p:spPr>
      </p:pic>
    </p:spTree>
  </p:cSld>
  <p:clrMapOvr>
    <a:masterClrMapping/>
  </p:clrMapOvr>
  <p:transition spd="slow">
    <p:push dir="u"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12" name="Shape 0">
            <a:extLst>
              <a:ext uri="{FF2B5EF4-FFF2-40B4-BE49-F238E27FC236}">
                <a16:creationId xmlns:a16="http://schemas.microsoft.com/office/drawing/2014/main" id="{87FCB9BE-DEA3-39FC-49BF-14784FEB5D9F}"/>
              </a:ext>
            </a:extLst>
          </p:cNvPr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F">
              <a:alpha val="34000"/>
            </a:srgbClr>
          </a:solidFill>
          <a:ln w="13811">
            <a:solidFill>
              <a:srgbClr val="FFFFFF">
                <a:alpha val="64000"/>
              </a:srgbClr>
            </a:solidFill>
            <a:prstDash val="solid"/>
          </a:ln>
        </p:spPr>
        <p:txBody>
          <a:bodyPr/>
          <a:lstStyle/>
          <a:p>
            <a:endParaRPr lang="pt-BR"/>
          </a:p>
        </p:txBody>
      </p:sp>
      <p:sp>
        <p:nvSpPr>
          <p:cNvPr id="4" name="Text 1"/>
          <p:cNvSpPr/>
          <p:nvPr/>
        </p:nvSpPr>
        <p:spPr>
          <a:xfrm>
            <a:off x="2037993" y="2313980"/>
            <a:ext cx="6827520" cy="694373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>
              <a:lnSpc>
                <a:spcPts val="5468"/>
              </a:lnSpc>
              <a:buNone/>
            </a:pPr>
            <a:r>
              <a:rPr lang="en-US" sz="4374" b="1" dirty="0">
                <a:solidFill>
                  <a:srgbClr val="000000"/>
                </a:solidFill>
                <a:latin typeface="Poppins SemiBold" panose="00000700000000000000" pitchFamily="2" charset="0"/>
                <a:ea typeface="p22-mackinac-pro" pitchFamily="34" charset="-122"/>
                <a:cs typeface="Poppins SemiBold" panose="00000700000000000000" pitchFamily="2" charset="0"/>
              </a:rPr>
              <a:t>Estrutura Organizacional</a:t>
            </a:r>
            <a:endParaRPr lang="en-US" sz="4374" dirty="0"/>
          </a:p>
        </p:txBody>
      </p:sp>
      <p:sp>
        <p:nvSpPr>
          <p:cNvPr id="5" name="Shape 2"/>
          <p:cNvSpPr/>
          <p:nvPr/>
        </p:nvSpPr>
        <p:spPr>
          <a:xfrm>
            <a:off x="2037993" y="3452693"/>
            <a:ext cx="5166122" cy="2462927"/>
          </a:xfrm>
          <a:prstGeom prst="roundRect">
            <a:avLst>
              <a:gd name="adj" fmla="val 4060"/>
            </a:avLst>
          </a:prstGeom>
          <a:solidFill>
            <a:srgbClr val="CCEEFF"/>
          </a:solidFill>
          <a:ln w="13811">
            <a:solidFill>
              <a:srgbClr val="99DDFF"/>
            </a:solidFill>
            <a:prstDash val="solid"/>
          </a:ln>
        </p:spPr>
        <p:txBody>
          <a:bodyPr/>
          <a:lstStyle/>
          <a:p>
            <a:endParaRPr lang="pt-BR"/>
          </a:p>
        </p:txBody>
      </p:sp>
      <p:sp>
        <p:nvSpPr>
          <p:cNvPr id="6" name="Text 3"/>
          <p:cNvSpPr/>
          <p:nvPr/>
        </p:nvSpPr>
        <p:spPr>
          <a:xfrm>
            <a:off x="2273975" y="3688675"/>
            <a:ext cx="3063240" cy="347186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>
              <a:lnSpc>
                <a:spcPts val="2734"/>
              </a:lnSpc>
              <a:buNone/>
            </a:pPr>
            <a:r>
              <a:rPr lang="en-US" sz="2187" b="1" dirty="0">
                <a:solidFill>
                  <a:srgbClr val="272525"/>
                </a:solidFill>
                <a:latin typeface="Poppins SemiBold" panose="00000700000000000000" pitchFamily="2" charset="0"/>
                <a:ea typeface="p22-mackinac-pro" pitchFamily="34" charset="-122"/>
                <a:cs typeface="Poppins SemiBold" panose="00000700000000000000" pitchFamily="2" charset="0"/>
              </a:rPr>
              <a:t>Papel do Farmacêutico</a:t>
            </a:r>
            <a:endParaRPr lang="en-US" sz="2187" dirty="0"/>
          </a:p>
        </p:txBody>
      </p:sp>
      <p:sp>
        <p:nvSpPr>
          <p:cNvPr id="7" name="Text 4"/>
          <p:cNvSpPr/>
          <p:nvPr/>
        </p:nvSpPr>
        <p:spPr>
          <a:xfrm>
            <a:off x="2273975" y="4258032"/>
            <a:ext cx="4694158" cy="1066205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lnSpc>
                <a:spcPts val="2799"/>
              </a:lnSpc>
              <a:buNone/>
            </a:pPr>
            <a:r>
              <a:rPr lang="en-US" sz="1750" dirty="0">
                <a:solidFill>
                  <a:srgbClr val="272525"/>
                </a:solidFill>
                <a:latin typeface="Roboto Lt" pitchFamily="2" charset="0"/>
                <a:ea typeface="Roboto Lt" pitchFamily="2" charset="0"/>
                <a:cs typeface="Roboto Medium" pitchFamily="2" charset="0"/>
              </a:rPr>
              <a:t>O papel do farmacêutico na gestão farmacêutica hospitalar e sua contribuição para a segurança dos pacientes.</a:t>
            </a:r>
            <a:endParaRPr lang="en-US" sz="1750" dirty="0"/>
          </a:p>
        </p:txBody>
      </p:sp>
      <p:sp>
        <p:nvSpPr>
          <p:cNvPr id="8" name="Shape 5"/>
          <p:cNvSpPr/>
          <p:nvPr/>
        </p:nvSpPr>
        <p:spPr>
          <a:xfrm>
            <a:off x="7426285" y="3452693"/>
            <a:ext cx="5166122" cy="2462927"/>
          </a:xfrm>
          <a:prstGeom prst="roundRect">
            <a:avLst>
              <a:gd name="adj" fmla="val 4060"/>
            </a:avLst>
          </a:prstGeom>
          <a:solidFill>
            <a:srgbClr val="CCEEFF"/>
          </a:solidFill>
          <a:ln w="13811">
            <a:solidFill>
              <a:srgbClr val="99DDFF"/>
            </a:solidFill>
            <a:prstDash val="solid"/>
          </a:ln>
        </p:spPr>
        <p:txBody>
          <a:bodyPr/>
          <a:lstStyle/>
          <a:p>
            <a:endParaRPr lang="pt-BR"/>
          </a:p>
        </p:txBody>
      </p:sp>
      <p:sp>
        <p:nvSpPr>
          <p:cNvPr id="9" name="Text 6"/>
          <p:cNvSpPr/>
          <p:nvPr/>
        </p:nvSpPr>
        <p:spPr>
          <a:xfrm>
            <a:off x="7662267" y="3688675"/>
            <a:ext cx="3489960" cy="347186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>
              <a:lnSpc>
                <a:spcPts val="2734"/>
              </a:lnSpc>
              <a:buNone/>
            </a:pPr>
            <a:r>
              <a:rPr lang="en-US" sz="2187" b="1" dirty="0">
                <a:solidFill>
                  <a:srgbClr val="272525"/>
                </a:solidFill>
                <a:latin typeface="Poppins SemiBold" panose="00000700000000000000" pitchFamily="2" charset="0"/>
                <a:ea typeface="p22-mackinac-pro" pitchFamily="34" charset="-122"/>
                <a:cs typeface="Poppins SemiBold" panose="00000700000000000000" pitchFamily="2" charset="0"/>
              </a:rPr>
              <a:t>Departamentos e Equipes</a:t>
            </a:r>
            <a:endParaRPr lang="en-US" sz="2187" dirty="0"/>
          </a:p>
        </p:txBody>
      </p:sp>
      <p:sp>
        <p:nvSpPr>
          <p:cNvPr id="10" name="Text 7"/>
          <p:cNvSpPr/>
          <p:nvPr/>
        </p:nvSpPr>
        <p:spPr>
          <a:xfrm>
            <a:off x="7662267" y="4258032"/>
            <a:ext cx="4694158" cy="1421606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lnSpc>
                <a:spcPts val="2799"/>
              </a:lnSpc>
              <a:buNone/>
            </a:pPr>
            <a:r>
              <a:rPr lang="en-US" sz="1750" dirty="0">
                <a:solidFill>
                  <a:srgbClr val="272525"/>
                </a:solidFill>
                <a:latin typeface="Roboto Lt" pitchFamily="2" charset="0"/>
                <a:ea typeface="Roboto Lt" pitchFamily="2" charset="0"/>
                <a:cs typeface="Roboto Medium" pitchFamily="2" charset="0"/>
              </a:rPr>
              <a:t>As diferentes equipes e departamentos envolvidos na gestão farmacêutica e sua interação no fornecimento de medicamentos aos pacientes.</a:t>
            </a:r>
            <a:endParaRPr lang="en-US" sz="1750" dirty="0"/>
          </a:p>
        </p:txBody>
      </p:sp>
    </p:spTree>
  </p:cSld>
  <p:clrMapOvr>
    <a:masterClrMapping/>
  </p:clrMapOvr>
  <p:transition spd="slow">
    <p:push dir="u"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Image 0" descr="preencoded.png">
            <a:extLst>
              <a:ext uri="{FF2B5EF4-FFF2-40B4-BE49-F238E27FC236}">
                <a16:creationId xmlns:a16="http://schemas.microsoft.com/office/drawing/2014/main" id="{126AE1EE-4A4D-0143-3304-AACDB33FF39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10" name="Shape 0">
            <a:extLst>
              <a:ext uri="{FF2B5EF4-FFF2-40B4-BE49-F238E27FC236}">
                <a16:creationId xmlns:a16="http://schemas.microsoft.com/office/drawing/2014/main" id="{CEA359ED-BC9B-89A6-2148-402E56D85FE5}"/>
              </a:ext>
            </a:extLst>
          </p:cNvPr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F">
              <a:alpha val="34000"/>
            </a:srgbClr>
          </a:solidFill>
          <a:ln w="13811">
            <a:solidFill>
              <a:srgbClr val="FFFFFF">
                <a:alpha val="64000"/>
              </a:srgbClr>
            </a:solidFill>
            <a:prstDash val="solid"/>
          </a:ln>
        </p:spPr>
        <p:txBody>
          <a:bodyPr/>
          <a:lstStyle/>
          <a:p>
            <a:endParaRPr lang="pt-BR"/>
          </a:p>
        </p:txBody>
      </p:sp>
      <p:sp>
        <p:nvSpPr>
          <p:cNvPr id="4" name="Text 1"/>
          <p:cNvSpPr/>
          <p:nvPr/>
        </p:nvSpPr>
        <p:spPr>
          <a:xfrm>
            <a:off x="2037993" y="2572107"/>
            <a:ext cx="8991600" cy="694373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>
              <a:lnSpc>
                <a:spcPts val="5468"/>
              </a:lnSpc>
              <a:buNone/>
            </a:pPr>
            <a:r>
              <a:rPr lang="en-US" sz="4374" b="1" dirty="0">
                <a:solidFill>
                  <a:srgbClr val="000000"/>
                </a:solidFill>
                <a:latin typeface="Poppins SemiBold" panose="00000700000000000000" pitchFamily="2" charset="0"/>
                <a:ea typeface="p22-mackinac-pro" pitchFamily="34" charset="-122"/>
                <a:cs typeface="Poppins SemiBold" panose="00000700000000000000" pitchFamily="2" charset="0"/>
              </a:rPr>
              <a:t>Processos de Aquisição e Estoque</a:t>
            </a:r>
            <a:endParaRPr lang="en-US" sz="4374" dirty="0"/>
          </a:p>
        </p:txBody>
      </p:sp>
      <p:sp>
        <p:nvSpPr>
          <p:cNvPr id="5" name="Text 2"/>
          <p:cNvSpPr/>
          <p:nvPr/>
        </p:nvSpPr>
        <p:spPr>
          <a:xfrm>
            <a:off x="2037993" y="3821906"/>
            <a:ext cx="3299460" cy="347186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>
              <a:lnSpc>
                <a:spcPts val="2734"/>
              </a:lnSpc>
              <a:buNone/>
            </a:pPr>
            <a:r>
              <a:rPr lang="en-US" sz="2187" b="1" dirty="0">
                <a:solidFill>
                  <a:srgbClr val="000000"/>
                </a:solidFill>
                <a:latin typeface="Poppins SemiBold" panose="00000700000000000000" pitchFamily="2" charset="0"/>
                <a:ea typeface="p22-mackinac-pro" pitchFamily="34" charset="-122"/>
                <a:cs typeface="Poppins SemiBold" panose="00000700000000000000" pitchFamily="2" charset="0"/>
              </a:rPr>
              <a:t>Seleção de Fornecedores</a:t>
            </a:r>
            <a:endParaRPr lang="en-US" sz="2187" dirty="0"/>
          </a:p>
        </p:txBody>
      </p:sp>
      <p:sp>
        <p:nvSpPr>
          <p:cNvPr id="6" name="Text 3"/>
          <p:cNvSpPr/>
          <p:nvPr/>
        </p:nvSpPr>
        <p:spPr>
          <a:xfrm>
            <a:off x="2037993" y="4391263"/>
            <a:ext cx="5006221" cy="1066205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lnSpc>
                <a:spcPts val="2799"/>
              </a:lnSpc>
              <a:buNone/>
            </a:pPr>
            <a:r>
              <a:rPr lang="en-US" sz="1750" dirty="0">
                <a:solidFill>
                  <a:srgbClr val="272525"/>
                </a:solidFill>
                <a:latin typeface="Roboto Lt" pitchFamily="2" charset="0"/>
                <a:ea typeface="Roboto Lt" pitchFamily="2" charset="0"/>
                <a:cs typeface="Roboto Medium" pitchFamily="2" charset="0"/>
              </a:rPr>
              <a:t>Critérios para a seleção de fornecedores de medicamentos e garantia de qualidade dos produtos adquiridos.</a:t>
            </a:r>
            <a:endParaRPr lang="en-US" sz="1750" dirty="0"/>
          </a:p>
        </p:txBody>
      </p:sp>
      <p:sp>
        <p:nvSpPr>
          <p:cNvPr id="7" name="Text 4"/>
          <p:cNvSpPr/>
          <p:nvPr/>
        </p:nvSpPr>
        <p:spPr>
          <a:xfrm>
            <a:off x="7593806" y="3821906"/>
            <a:ext cx="2750820" cy="347186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>
              <a:lnSpc>
                <a:spcPts val="2734"/>
              </a:lnSpc>
              <a:buNone/>
            </a:pPr>
            <a:r>
              <a:rPr lang="en-US" sz="2187" b="1" dirty="0">
                <a:solidFill>
                  <a:srgbClr val="000000"/>
                </a:solidFill>
                <a:latin typeface="Poppins SemiBold" panose="00000700000000000000" pitchFamily="2" charset="0"/>
                <a:ea typeface="p22-mackinac-pro" pitchFamily="34" charset="-122"/>
                <a:cs typeface="Poppins SemiBold" panose="00000700000000000000" pitchFamily="2" charset="0"/>
              </a:rPr>
              <a:t>Controle de Estoque</a:t>
            </a:r>
            <a:endParaRPr lang="en-US" sz="2187" dirty="0"/>
          </a:p>
        </p:txBody>
      </p:sp>
      <p:sp>
        <p:nvSpPr>
          <p:cNvPr id="8" name="Text 5"/>
          <p:cNvSpPr/>
          <p:nvPr/>
        </p:nvSpPr>
        <p:spPr>
          <a:xfrm>
            <a:off x="7593806" y="4391263"/>
            <a:ext cx="5006221" cy="1066205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lnSpc>
                <a:spcPts val="2799"/>
              </a:lnSpc>
              <a:buNone/>
            </a:pPr>
            <a:r>
              <a:rPr lang="en-US" sz="1750" dirty="0">
                <a:solidFill>
                  <a:srgbClr val="272525"/>
                </a:solidFill>
                <a:latin typeface="Roboto Lt" pitchFamily="2" charset="0"/>
                <a:ea typeface="Roboto Lt" pitchFamily="2" charset="0"/>
                <a:cs typeface="Roboto Medium" pitchFamily="2" charset="0"/>
              </a:rPr>
              <a:t>Estratégias para o controle eficiente de estoque, armazenamento adequado e distribuição oportuna de medicamentos.</a:t>
            </a:r>
            <a:endParaRPr lang="en-US" sz="1750" dirty="0"/>
          </a:p>
        </p:txBody>
      </p:sp>
      <p:pic>
        <p:nvPicPr>
          <p:cNvPr id="12" name="Imagem 11">
            <a:extLst>
              <a:ext uri="{FF2B5EF4-FFF2-40B4-BE49-F238E27FC236}">
                <a16:creationId xmlns:a16="http://schemas.microsoft.com/office/drawing/2014/main" id="{4C4342EF-B357-249A-E044-CE84B97695F6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/>
          <a:stretch/>
        </p:blipFill>
        <p:spPr>
          <a:xfrm>
            <a:off x="11813142" y="5316160"/>
            <a:ext cx="2554963" cy="2554963"/>
          </a:xfrm>
          <a:prstGeom prst="rect">
            <a:avLst/>
          </a:prstGeom>
          <a:effectLst>
            <a:outerShdw blurRad="558800" dist="241300" dir="13500000" algn="br" rotWithShape="0">
              <a:prstClr val="black">
                <a:alpha val="40000"/>
              </a:prstClr>
            </a:outerShdw>
          </a:effectLst>
        </p:spPr>
      </p:pic>
    </p:spTree>
  </p:cSld>
  <p:clrMapOvr>
    <a:masterClrMapping/>
  </p:clrMapOvr>
  <p:transition spd="slow">
    <p:push dir="u"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Image 0" descr="preencoded.png">
            <a:extLst>
              <a:ext uri="{FF2B5EF4-FFF2-40B4-BE49-F238E27FC236}">
                <a16:creationId xmlns:a16="http://schemas.microsoft.com/office/drawing/2014/main" id="{98F2CAE2-166C-8F0D-F197-44440634DE2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23" name="Shape 0">
            <a:extLst>
              <a:ext uri="{FF2B5EF4-FFF2-40B4-BE49-F238E27FC236}">
                <a16:creationId xmlns:a16="http://schemas.microsoft.com/office/drawing/2014/main" id="{E57E52CA-8A25-DFA8-29C9-BDEF7F1B2A62}"/>
              </a:ext>
            </a:extLst>
          </p:cNvPr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F">
              <a:alpha val="34000"/>
            </a:srgbClr>
          </a:solidFill>
          <a:ln w="13811">
            <a:solidFill>
              <a:srgbClr val="FFFFFF">
                <a:alpha val="64000"/>
              </a:srgbClr>
            </a:solidFill>
            <a:prstDash val="solid"/>
          </a:ln>
        </p:spPr>
        <p:txBody>
          <a:bodyPr/>
          <a:lstStyle/>
          <a:p>
            <a:endParaRPr lang="pt-BR"/>
          </a:p>
        </p:txBody>
      </p:sp>
      <p:sp>
        <p:nvSpPr>
          <p:cNvPr id="4" name="Text 1"/>
          <p:cNvSpPr/>
          <p:nvPr/>
        </p:nvSpPr>
        <p:spPr>
          <a:xfrm>
            <a:off x="2037993" y="656987"/>
            <a:ext cx="6164580" cy="694373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>
              <a:lnSpc>
                <a:spcPts val="5468"/>
              </a:lnSpc>
              <a:buNone/>
            </a:pPr>
            <a:r>
              <a:rPr lang="en-US" sz="4374" b="1" dirty="0">
                <a:solidFill>
                  <a:srgbClr val="000000"/>
                </a:solidFill>
                <a:latin typeface="Poppins SemiBold" panose="00000700000000000000" pitchFamily="2" charset="0"/>
                <a:ea typeface="p22-mackinac-pro" pitchFamily="34" charset="-122"/>
                <a:cs typeface="Poppins SemiBold" panose="00000700000000000000" pitchFamily="2" charset="0"/>
              </a:rPr>
              <a:t>Segurança e Qualidade</a:t>
            </a:r>
            <a:endParaRPr lang="en-US" sz="4374" dirty="0"/>
          </a:p>
        </p:txBody>
      </p:sp>
      <p:sp>
        <p:nvSpPr>
          <p:cNvPr id="5" name="Shape 2"/>
          <p:cNvSpPr/>
          <p:nvPr/>
        </p:nvSpPr>
        <p:spPr>
          <a:xfrm>
            <a:off x="2349103" y="1795701"/>
            <a:ext cx="44410" cy="5776793"/>
          </a:xfrm>
          <a:prstGeom prst="rect">
            <a:avLst/>
          </a:prstGeom>
          <a:solidFill>
            <a:srgbClr val="99DDFF"/>
          </a:solidFill>
          <a:ln/>
        </p:spPr>
        <p:txBody>
          <a:bodyPr/>
          <a:lstStyle/>
          <a:p>
            <a:endParaRPr lang="pt-BR"/>
          </a:p>
        </p:txBody>
      </p:sp>
      <p:sp>
        <p:nvSpPr>
          <p:cNvPr id="6" name="Shape 3"/>
          <p:cNvSpPr/>
          <p:nvPr/>
        </p:nvSpPr>
        <p:spPr>
          <a:xfrm>
            <a:off x="2621220" y="2197001"/>
            <a:ext cx="777597" cy="44410"/>
          </a:xfrm>
          <a:prstGeom prst="rect">
            <a:avLst/>
          </a:prstGeom>
          <a:solidFill>
            <a:srgbClr val="99DDFF"/>
          </a:solidFill>
          <a:ln/>
        </p:spPr>
        <p:txBody>
          <a:bodyPr/>
          <a:lstStyle/>
          <a:p>
            <a:endParaRPr lang="pt-BR"/>
          </a:p>
        </p:txBody>
      </p:sp>
      <p:sp>
        <p:nvSpPr>
          <p:cNvPr id="7" name="Shape 4"/>
          <p:cNvSpPr/>
          <p:nvPr/>
        </p:nvSpPr>
        <p:spPr>
          <a:xfrm>
            <a:off x="2121277" y="1969294"/>
            <a:ext cx="499943" cy="499943"/>
          </a:xfrm>
          <a:prstGeom prst="roundRect">
            <a:avLst>
              <a:gd name="adj" fmla="val 20000"/>
            </a:avLst>
          </a:prstGeom>
          <a:solidFill>
            <a:srgbClr val="CCEEFF"/>
          </a:solidFill>
          <a:ln w="13811">
            <a:solidFill>
              <a:srgbClr val="99DDFF"/>
            </a:solidFill>
            <a:prstDash val="solid"/>
          </a:ln>
        </p:spPr>
        <p:txBody>
          <a:bodyPr/>
          <a:lstStyle/>
          <a:p>
            <a:endParaRPr lang="pt-BR"/>
          </a:p>
        </p:txBody>
      </p:sp>
      <p:sp>
        <p:nvSpPr>
          <p:cNvPr id="8" name="Text 5"/>
          <p:cNvSpPr/>
          <p:nvPr/>
        </p:nvSpPr>
        <p:spPr>
          <a:xfrm>
            <a:off x="2302609" y="2010966"/>
            <a:ext cx="137160" cy="416481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 algn="ctr">
              <a:lnSpc>
                <a:spcPts val="3281"/>
              </a:lnSpc>
              <a:buNone/>
            </a:pPr>
            <a:r>
              <a:rPr lang="en-US" sz="2624" b="1" dirty="0">
                <a:solidFill>
                  <a:srgbClr val="272525"/>
                </a:solidFill>
                <a:latin typeface="Poppins SemiBold" panose="00000700000000000000" pitchFamily="2" charset="0"/>
                <a:ea typeface="p22-mackinac-pro" pitchFamily="34" charset="-122"/>
                <a:cs typeface="Poppins SemiBold" panose="00000700000000000000" pitchFamily="2" charset="0"/>
              </a:rPr>
              <a:t>1</a:t>
            </a:r>
            <a:endParaRPr lang="en-US" sz="2624" dirty="0"/>
          </a:p>
        </p:txBody>
      </p:sp>
      <p:sp>
        <p:nvSpPr>
          <p:cNvPr id="9" name="Text 6"/>
          <p:cNvSpPr/>
          <p:nvPr/>
        </p:nvSpPr>
        <p:spPr>
          <a:xfrm>
            <a:off x="3593306" y="2017871"/>
            <a:ext cx="3025140" cy="347186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 algn="l">
              <a:lnSpc>
                <a:spcPts val="2734"/>
              </a:lnSpc>
              <a:buNone/>
            </a:pPr>
            <a:r>
              <a:rPr lang="en-US" sz="2187" b="1" dirty="0">
                <a:solidFill>
                  <a:srgbClr val="272525"/>
                </a:solidFill>
                <a:latin typeface="Poppins SemiBold" panose="00000700000000000000" pitchFamily="2" charset="0"/>
                <a:ea typeface="p22-mackinac-pro" pitchFamily="34" charset="-122"/>
                <a:cs typeface="Poppins SemiBold" panose="00000700000000000000" pitchFamily="2" charset="0"/>
              </a:rPr>
              <a:t>Garantia de Qualidade</a:t>
            </a:r>
            <a:endParaRPr lang="en-US" sz="2187" dirty="0"/>
          </a:p>
        </p:txBody>
      </p:sp>
      <p:sp>
        <p:nvSpPr>
          <p:cNvPr id="10" name="Text 7"/>
          <p:cNvSpPr/>
          <p:nvPr/>
        </p:nvSpPr>
        <p:spPr>
          <a:xfrm>
            <a:off x="3593306" y="2587228"/>
            <a:ext cx="8999101" cy="710803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 algn="l">
              <a:lnSpc>
                <a:spcPts val="2799"/>
              </a:lnSpc>
              <a:buNone/>
            </a:pPr>
            <a:r>
              <a:rPr lang="en-US" sz="1750" dirty="0">
                <a:solidFill>
                  <a:srgbClr val="272525"/>
                </a:solidFill>
                <a:latin typeface="Roboto Lt" pitchFamily="2" charset="0"/>
                <a:ea typeface="Roboto Lt" pitchFamily="2" charset="0"/>
                <a:cs typeface="Roboto Medium" pitchFamily="2" charset="0"/>
              </a:rPr>
              <a:t>Métodos e processos para assegurar a qualidade dos medicamentos utilizados no ambiente hospitalar.</a:t>
            </a:r>
            <a:endParaRPr lang="en-US" sz="1750" dirty="0"/>
          </a:p>
        </p:txBody>
      </p:sp>
      <p:sp>
        <p:nvSpPr>
          <p:cNvPr id="11" name="Shape 8"/>
          <p:cNvSpPr/>
          <p:nvPr/>
        </p:nvSpPr>
        <p:spPr>
          <a:xfrm>
            <a:off x="2621220" y="4196655"/>
            <a:ext cx="777597" cy="44410"/>
          </a:xfrm>
          <a:prstGeom prst="rect">
            <a:avLst/>
          </a:prstGeom>
          <a:solidFill>
            <a:srgbClr val="99DDFF"/>
          </a:solidFill>
          <a:ln/>
        </p:spPr>
        <p:txBody>
          <a:bodyPr/>
          <a:lstStyle/>
          <a:p>
            <a:endParaRPr lang="pt-BR"/>
          </a:p>
        </p:txBody>
      </p:sp>
      <p:sp>
        <p:nvSpPr>
          <p:cNvPr id="12" name="Shape 9"/>
          <p:cNvSpPr/>
          <p:nvPr/>
        </p:nvSpPr>
        <p:spPr>
          <a:xfrm>
            <a:off x="2121277" y="3968948"/>
            <a:ext cx="499943" cy="499943"/>
          </a:xfrm>
          <a:prstGeom prst="roundRect">
            <a:avLst>
              <a:gd name="adj" fmla="val 20000"/>
            </a:avLst>
          </a:prstGeom>
          <a:solidFill>
            <a:srgbClr val="CCEEFF"/>
          </a:solidFill>
          <a:ln w="13811">
            <a:solidFill>
              <a:srgbClr val="99DDFF"/>
            </a:solidFill>
            <a:prstDash val="solid"/>
          </a:ln>
        </p:spPr>
        <p:txBody>
          <a:bodyPr/>
          <a:lstStyle/>
          <a:p>
            <a:endParaRPr lang="pt-BR"/>
          </a:p>
        </p:txBody>
      </p:sp>
      <p:sp>
        <p:nvSpPr>
          <p:cNvPr id="13" name="Text 10"/>
          <p:cNvSpPr/>
          <p:nvPr/>
        </p:nvSpPr>
        <p:spPr>
          <a:xfrm>
            <a:off x="2275939" y="4010620"/>
            <a:ext cx="190500" cy="416481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 algn="ctr">
              <a:lnSpc>
                <a:spcPts val="3281"/>
              </a:lnSpc>
              <a:buNone/>
            </a:pPr>
            <a:r>
              <a:rPr lang="en-US" sz="2624" b="1" dirty="0">
                <a:solidFill>
                  <a:srgbClr val="272525"/>
                </a:solidFill>
                <a:latin typeface="Poppins SemiBold" panose="00000700000000000000" pitchFamily="2" charset="0"/>
                <a:ea typeface="p22-mackinac-pro" pitchFamily="34" charset="-122"/>
                <a:cs typeface="Poppins SemiBold" panose="00000700000000000000" pitchFamily="2" charset="0"/>
              </a:rPr>
              <a:t>2</a:t>
            </a:r>
            <a:endParaRPr lang="en-US" sz="2624" dirty="0"/>
          </a:p>
        </p:txBody>
      </p:sp>
      <p:sp>
        <p:nvSpPr>
          <p:cNvPr id="14" name="Text 11"/>
          <p:cNvSpPr/>
          <p:nvPr/>
        </p:nvSpPr>
        <p:spPr>
          <a:xfrm>
            <a:off x="3593306" y="4017526"/>
            <a:ext cx="2567940" cy="347186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 algn="l">
              <a:lnSpc>
                <a:spcPts val="2734"/>
              </a:lnSpc>
              <a:buNone/>
            </a:pPr>
            <a:r>
              <a:rPr lang="en-US" sz="2187" b="1" dirty="0">
                <a:solidFill>
                  <a:srgbClr val="272525"/>
                </a:solidFill>
                <a:latin typeface="Poppins SemiBold" panose="00000700000000000000" pitchFamily="2" charset="0"/>
                <a:ea typeface="p22-mackinac-pro" pitchFamily="34" charset="-122"/>
                <a:cs typeface="Poppins SemiBold" panose="00000700000000000000" pitchFamily="2" charset="0"/>
              </a:rPr>
              <a:t>Prevenção de Erros</a:t>
            </a:r>
            <a:endParaRPr lang="en-US" sz="2187" dirty="0"/>
          </a:p>
        </p:txBody>
      </p:sp>
      <p:sp>
        <p:nvSpPr>
          <p:cNvPr id="15" name="Text 12"/>
          <p:cNvSpPr/>
          <p:nvPr/>
        </p:nvSpPr>
        <p:spPr>
          <a:xfrm>
            <a:off x="3593306" y="4586883"/>
            <a:ext cx="8999101" cy="710803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 algn="l">
              <a:lnSpc>
                <a:spcPts val="2799"/>
              </a:lnSpc>
              <a:buNone/>
            </a:pPr>
            <a:r>
              <a:rPr lang="en-US" sz="1750" dirty="0">
                <a:solidFill>
                  <a:srgbClr val="272525"/>
                </a:solidFill>
                <a:latin typeface="Roboto Lt" pitchFamily="2" charset="0"/>
                <a:ea typeface="Roboto Lt" pitchFamily="2" charset="0"/>
                <a:cs typeface="Roboto Medium" pitchFamily="2" charset="0"/>
              </a:rPr>
              <a:t>Estratégias para prevenir erros de medicação e eventos adversos, garantindo a segurança dos pacientes.</a:t>
            </a:r>
            <a:endParaRPr lang="en-US" sz="1750" dirty="0"/>
          </a:p>
        </p:txBody>
      </p:sp>
      <p:sp>
        <p:nvSpPr>
          <p:cNvPr id="16" name="Shape 13"/>
          <p:cNvSpPr/>
          <p:nvPr/>
        </p:nvSpPr>
        <p:spPr>
          <a:xfrm>
            <a:off x="2621220" y="6196310"/>
            <a:ext cx="777597" cy="44410"/>
          </a:xfrm>
          <a:prstGeom prst="rect">
            <a:avLst/>
          </a:prstGeom>
          <a:solidFill>
            <a:srgbClr val="99DDFF"/>
          </a:solidFill>
          <a:ln/>
        </p:spPr>
        <p:txBody>
          <a:bodyPr/>
          <a:lstStyle/>
          <a:p>
            <a:endParaRPr lang="pt-BR"/>
          </a:p>
        </p:txBody>
      </p:sp>
      <p:sp>
        <p:nvSpPr>
          <p:cNvPr id="17" name="Shape 14"/>
          <p:cNvSpPr/>
          <p:nvPr/>
        </p:nvSpPr>
        <p:spPr>
          <a:xfrm>
            <a:off x="2121277" y="5968603"/>
            <a:ext cx="499943" cy="499943"/>
          </a:xfrm>
          <a:prstGeom prst="roundRect">
            <a:avLst>
              <a:gd name="adj" fmla="val 20000"/>
            </a:avLst>
          </a:prstGeom>
          <a:solidFill>
            <a:srgbClr val="CCEEFF"/>
          </a:solidFill>
          <a:ln w="13811">
            <a:solidFill>
              <a:srgbClr val="99DDFF"/>
            </a:solidFill>
            <a:prstDash val="solid"/>
          </a:ln>
        </p:spPr>
        <p:txBody>
          <a:bodyPr/>
          <a:lstStyle/>
          <a:p>
            <a:endParaRPr lang="pt-BR"/>
          </a:p>
        </p:txBody>
      </p:sp>
      <p:sp>
        <p:nvSpPr>
          <p:cNvPr id="18" name="Text 15"/>
          <p:cNvSpPr/>
          <p:nvPr/>
        </p:nvSpPr>
        <p:spPr>
          <a:xfrm>
            <a:off x="2272129" y="6010275"/>
            <a:ext cx="198120" cy="416481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 algn="ctr">
              <a:lnSpc>
                <a:spcPts val="3281"/>
              </a:lnSpc>
              <a:buNone/>
            </a:pPr>
            <a:r>
              <a:rPr lang="en-US" sz="2624" b="1" dirty="0">
                <a:solidFill>
                  <a:srgbClr val="272525"/>
                </a:solidFill>
                <a:latin typeface="Poppins SemiBold" panose="00000700000000000000" pitchFamily="2" charset="0"/>
                <a:ea typeface="p22-mackinac-pro" pitchFamily="34" charset="-122"/>
                <a:cs typeface="Poppins SemiBold" panose="00000700000000000000" pitchFamily="2" charset="0"/>
              </a:rPr>
              <a:t>3</a:t>
            </a:r>
            <a:endParaRPr lang="en-US" sz="2624" dirty="0"/>
          </a:p>
        </p:txBody>
      </p:sp>
      <p:sp>
        <p:nvSpPr>
          <p:cNvPr id="19" name="Text 16"/>
          <p:cNvSpPr/>
          <p:nvPr/>
        </p:nvSpPr>
        <p:spPr>
          <a:xfrm>
            <a:off x="3593306" y="6017181"/>
            <a:ext cx="4076700" cy="347186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 algn="l">
              <a:lnSpc>
                <a:spcPts val="2734"/>
              </a:lnSpc>
              <a:buNone/>
            </a:pPr>
            <a:r>
              <a:rPr lang="en-US" sz="2187" b="1" dirty="0">
                <a:solidFill>
                  <a:srgbClr val="272525"/>
                </a:solidFill>
                <a:latin typeface="Poppins SemiBold" panose="00000700000000000000" pitchFamily="2" charset="0"/>
                <a:ea typeface="p22-mackinac-pro" pitchFamily="34" charset="-122"/>
                <a:cs typeface="Poppins SemiBold" panose="00000700000000000000" pitchFamily="2" charset="0"/>
              </a:rPr>
              <a:t>Monitoramento Farmacêutico</a:t>
            </a:r>
            <a:endParaRPr lang="en-US" sz="2187" dirty="0"/>
          </a:p>
        </p:txBody>
      </p:sp>
      <p:sp>
        <p:nvSpPr>
          <p:cNvPr id="20" name="Text 17"/>
          <p:cNvSpPr/>
          <p:nvPr/>
        </p:nvSpPr>
        <p:spPr>
          <a:xfrm>
            <a:off x="3593306" y="6586538"/>
            <a:ext cx="8999101" cy="710803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 algn="l">
              <a:lnSpc>
                <a:spcPts val="2799"/>
              </a:lnSpc>
              <a:buNone/>
            </a:pPr>
            <a:r>
              <a:rPr lang="en-US" sz="1750" dirty="0">
                <a:solidFill>
                  <a:srgbClr val="272525"/>
                </a:solidFill>
                <a:latin typeface="Roboto Lt" pitchFamily="2" charset="0"/>
                <a:ea typeface="Roboto Lt" pitchFamily="2" charset="0"/>
                <a:cs typeface="Roboto Medium" pitchFamily="2" charset="0"/>
              </a:rPr>
              <a:t>A importância do monitoramento contínuo dos processos envolvidos na gestão farmacêutica hospitalar.</a:t>
            </a:r>
            <a:endParaRPr lang="en-US" sz="1750" dirty="0"/>
          </a:p>
        </p:txBody>
      </p:sp>
    </p:spTree>
  </p:cSld>
  <p:clrMapOvr>
    <a:masterClrMapping/>
  </p:clrMapOvr>
  <p:transition spd="slow">
    <p:push dir="u"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Image 0" descr="preencoded.png">
            <a:extLst>
              <a:ext uri="{FF2B5EF4-FFF2-40B4-BE49-F238E27FC236}">
                <a16:creationId xmlns:a16="http://schemas.microsoft.com/office/drawing/2014/main" id="{2FC3E010-679A-365C-E62B-99CCC6ED4CA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13" name="Shape 0">
            <a:extLst>
              <a:ext uri="{FF2B5EF4-FFF2-40B4-BE49-F238E27FC236}">
                <a16:creationId xmlns:a16="http://schemas.microsoft.com/office/drawing/2014/main" id="{31B0DB1D-2014-543A-DFCB-B29249C5FD15}"/>
              </a:ext>
            </a:extLst>
          </p:cNvPr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F">
              <a:alpha val="34000"/>
            </a:srgbClr>
          </a:solidFill>
          <a:ln w="13811">
            <a:solidFill>
              <a:srgbClr val="FFFFFF">
                <a:alpha val="64000"/>
              </a:srgbClr>
            </a:solidFill>
            <a:prstDash val="solid"/>
          </a:ln>
        </p:spPr>
        <p:txBody>
          <a:bodyPr/>
          <a:lstStyle/>
          <a:p>
            <a:endParaRPr lang="pt-BR"/>
          </a:p>
        </p:txBody>
      </p:sp>
      <p:sp>
        <p:nvSpPr>
          <p:cNvPr id="4" name="Text 1"/>
          <p:cNvSpPr/>
          <p:nvPr/>
        </p:nvSpPr>
        <p:spPr>
          <a:xfrm>
            <a:off x="2037993" y="835938"/>
            <a:ext cx="10515600" cy="694373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>
              <a:lnSpc>
                <a:spcPts val="5468"/>
              </a:lnSpc>
              <a:buNone/>
            </a:pPr>
            <a:r>
              <a:rPr lang="en-US" sz="4374" b="1" dirty="0">
                <a:solidFill>
                  <a:srgbClr val="000000"/>
                </a:solidFill>
                <a:latin typeface="Poppins SemiBold" panose="00000700000000000000" pitchFamily="2" charset="0"/>
                <a:ea typeface="p22-mackinac-pro" pitchFamily="34" charset="-122"/>
                <a:cs typeface="Poppins SemiBold" panose="00000700000000000000" pitchFamily="2" charset="0"/>
              </a:rPr>
              <a:t>Gestão de Medicamentos de Alto Custo</a:t>
            </a:r>
            <a:endParaRPr lang="en-US" sz="4374" dirty="0"/>
          </a:p>
        </p:txBody>
      </p:sp>
      <p:pic>
        <p:nvPicPr>
          <p:cNvPr id="5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037993" y="1974652"/>
            <a:ext cx="5110520" cy="3158490"/>
          </a:xfrm>
          <a:prstGeom prst="rect">
            <a:avLst/>
          </a:prstGeom>
        </p:spPr>
      </p:pic>
      <p:sp>
        <p:nvSpPr>
          <p:cNvPr id="6" name="Text 2"/>
          <p:cNvSpPr/>
          <p:nvPr/>
        </p:nvSpPr>
        <p:spPr>
          <a:xfrm>
            <a:off x="2037993" y="5410795"/>
            <a:ext cx="4442460" cy="347186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 algn="l">
              <a:lnSpc>
                <a:spcPts val="2734"/>
              </a:lnSpc>
              <a:buNone/>
            </a:pPr>
            <a:r>
              <a:rPr lang="en-US" sz="2187" b="1" dirty="0">
                <a:solidFill>
                  <a:srgbClr val="000000"/>
                </a:solidFill>
                <a:latin typeface="Poppins SemiBold" panose="00000700000000000000" pitchFamily="2" charset="0"/>
                <a:ea typeface="p22-mackinac-pro" pitchFamily="34" charset="-122"/>
                <a:cs typeface="Poppins SemiBold" panose="00000700000000000000" pitchFamily="2" charset="0"/>
              </a:rPr>
              <a:t>Desafios de Medicamentos Caros</a:t>
            </a:r>
            <a:endParaRPr lang="en-US" sz="2187" dirty="0"/>
          </a:p>
        </p:txBody>
      </p:sp>
      <p:sp>
        <p:nvSpPr>
          <p:cNvPr id="7" name="Text 3"/>
          <p:cNvSpPr/>
          <p:nvPr/>
        </p:nvSpPr>
        <p:spPr>
          <a:xfrm>
            <a:off x="2037993" y="5980152"/>
            <a:ext cx="5110520" cy="1066205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 algn="l">
              <a:lnSpc>
                <a:spcPts val="2799"/>
              </a:lnSpc>
              <a:buNone/>
            </a:pPr>
            <a:r>
              <a:rPr lang="en-US" sz="1750" dirty="0">
                <a:solidFill>
                  <a:srgbClr val="272525"/>
                </a:solidFill>
                <a:latin typeface="Roboto Lt" pitchFamily="2" charset="0"/>
                <a:ea typeface="Roboto Lt" pitchFamily="2" charset="0"/>
                <a:cs typeface="Roboto Medium" pitchFamily="2" charset="0"/>
              </a:rPr>
              <a:t>Abordagens e estratégias para lidar com medicamentos de alto custo, garantindo acesso e eficiência na sua gestão.</a:t>
            </a:r>
            <a:endParaRPr lang="en-US" sz="1750" dirty="0"/>
          </a:p>
        </p:txBody>
      </p:sp>
      <p:pic>
        <p:nvPicPr>
          <p:cNvPr id="8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481768" y="1974652"/>
            <a:ext cx="5110639" cy="3158609"/>
          </a:xfrm>
          <a:prstGeom prst="rect">
            <a:avLst/>
          </a:prstGeom>
        </p:spPr>
      </p:pic>
      <p:sp>
        <p:nvSpPr>
          <p:cNvPr id="9" name="Text 4"/>
          <p:cNvSpPr/>
          <p:nvPr/>
        </p:nvSpPr>
        <p:spPr>
          <a:xfrm>
            <a:off x="7481768" y="5410914"/>
            <a:ext cx="5110639" cy="694373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 algn="l">
              <a:lnSpc>
                <a:spcPts val="2734"/>
              </a:lnSpc>
              <a:buNone/>
            </a:pPr>
            <a:r>
              <a:rPr lang="en-US" sz="2187" b="1" dirty="0">
                <a:solidFill>
                  <a:srgbClr val="000000"/>
                </a:solidFill>
                <a:latin typeface="Poppins SemiBold" panose="00000700000000000000" pitchFamily="2" charset="0"/>
                <a:ea typeface="p22-mackinac-pro" pitchFamily="34" charset="-122"/>
                <a:cs typeface="Poppins SemiBold" panose="00000700000000000000" pitchFamily="2" charset="0"/>
              </a:rPr>
              <a:t>Distribuição de Medicamentos Especiais</a:t>
            </a:r>
            <a:endParaRPr lang="en-US" sz="2187" dirty="0"/>
          </a:p>
        </p:txBody>
      </p:sp>
      <p:sp>
        <p:nvSpPr>
          <p:cNvPr id="10" name="Text 5"/>
          <p:cNvSpPr/>
          <p:nvPr/>
        </p:nvSpPr>
        <p:spPr>
          <a:xfrm>
            <a:off x="7481768" y="6327458"/>
            <a:ext cx="5110639" cy="1066205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 algn="l">
              <a:lnSpc>
                <a:spcPts val="2799"/>
              </a:lnSpc>
              <a:buNone/>
            </a:pPr>
            <a:r>
              <a:rPr lang="en-US" sz="1750" dirty="0">
                <a:solidFill>
                  <a:srgbClr val="272525"/>
                </a:solidFill>
                <a:latin typeface="Roboto Lt" pitchFamily="2" charset="0"/>
                <a:ea typeface="Roboto Lt" pitchFamily="2" charset="0"/>
                <a:cs typeface="Roboto Medium" pitchFamily="2" charset="0"/>
              </a:rPr>
              <a:t>Gerenciamento eficiente de estoque e distribuição de medicamentos especiais utilizados em casos específicos.</a:t>
            </a:r>
            <a:endParaRPr lang="en-US" sz="1750" dirty="0"/>
          </a:p>
        </p:txBody>
      </p:sp>
    </p:spTree>
  </p:cSld>
  <p:clrMapOvr>
    <a:masterClrMapping/>
  </p:clrMapOvr>
  <p:transition spd="slow">
    <p:push dir="u"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Image 0" descr="preencoded.png">
            <a:extLst>
              <a:ext uri="{FF2B5EF4-FFF2-40B4-BE49-F238E27FC236}">
                <a16:creationId xmlns:a16="http://schemas.microsoft.com/office/drawing/2014/main" id="{DFD457D8-1B81-9FBC-2DFA-A12C2778CE0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16" name="Shape 0">
            <a:extLst>
              <a:ext uri="{FF2B5EF4-FFF2-40B4-BE49-F238E27FC236}">
                <a16:creationId xmlns:a16="http://schemas.microsoft.com/office/drawing/2014/main" id="{3DF68AEA-FC7E-344D-836F-B2E3D3A9E886}"/>
              </a:ext>
            </a:extLst>
          </p:cNvPr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F">
              <a:alpha val="34000"/>
            </a:srgbClr>
          </a:solidFill>
          <a:ln w="13811">
            <a:solidFill>
              <a:srgbClr val="FFFFFF">
                <a:alpha val="64000"/>
              </a:srgbClr>
            </a:solidFill>
            <a:prstDash val="solid"/>
          </a:ln>
        </p:spPr>
        <p:txBody>
          <a:bodyPr/>
          <a:lstStyle/>
          <a:p>
            <a:endParaRPr lang="pt-BR"/>
          </a:p>
        </p:txBody>
      </p:sp>
      <p:sp>
        <p:nvSpPr>
          <p:cNvPr id="4" name="Text 1"/>
          <p:cNvSpPr/>
          <p:nvPr/>
        </p:nvSpPr>
        <p:spPr>
          <a:xfrm>
            <a:off x="2037993" y="4046934"/>
            <a:ext cx="6576060" cy="694373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>
              <a:lnSpc>
                <a:spcPts val="5468"/>
              </a:lnSpc>
              <a:buNone/>
            </a:pPr>
            <a:r>
              <a:rPr lang="en-US" sz="4374" b="1" dirty="0">
                <a:solidFill>
                  <a:srgbClr val="000000"/>
                </a:solidFill>
                <a:latin typeface="Poppins SemiBold" panose="00000700000000000000" pitchFamily="2" charset="0"/>
                <a:ea typeface="p22-mackinac-pro" pitchFamily="34" charset="-122"/>
                <a:cs typeface="Poppins SemiBold" panose="00000700000000000000" pitchFamily="2" charset="0"/>
              </a:rPr>
              <a:t>Automação e Tecnologia</a:t>
            </a:r>
            <a:endParaRPr lang="en-US" sz="4374" dirty="0"/>
          </a:p>
        </p:txBody>
      </p:sp>
      <p:sp>
        <p:nvSpPr>
          <p:cNvPr id="5" name="Shape 2"/>
          <p:cNvSpPr/>
          <p:nvPr/>
        </p:nvSpPr>
        <p:spPr>
          <a:xfrm>
            <a:off x="2037993" y="5248156"/>
            <a:ext cx="499943" cy="499943"/>
          </a:xfrm>
          <a:prstGeom prst="roundRect">
            <a:avLst>
              <a:gd name="adj" fmla="val 20000"/>
            </a:avLst>
          </a:prstGeom>
          <a:solidFill>
            <a:srgbClr val="CCEEFF"/>
          </a:solidFill>
          <a:ln w="13811">
            <a:solidFill>
              <a:srgbClr val="99DDFF"/>
            </a:solidFill>
            <a:prstDash val="solid"/>
          </a:ln>
        </p:spPr>
        <p:txBody>
          <a:bodyPr/>
          <a:lstStyle/>
          <a:p>
            <a:endParaRPr lang="pt-BR"/>
          </a:p>
        </p:txBody>
      </p:sp>
      <p:sp>
        <p:nvSpPr>
          <p:cNvPr id="6" name="Text 3"/>
          <p:cNvSpPr/>
          <p:nvPr/>
        </p:nvSpPr>
        <p:spPr>
          <a:xfrm>
            <a:off x="2219325" y="5289828"/>
            <a:ext cx="137160" cy="416481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 algn="ctr">
              <a:lnSpc>
                <a:spcPts val="3281"/>
              </a:lnSpc>
              <a:buNone/>
            </a:pPr>
            <a:r>
              <a:rPr lang="en-US" sz="2624" b="1" dirty="0">
                <a:solidFill>
                  <a:srgbClr val="272525"/>
                </a:solidFill>
                <a:latin typeface="Poppins SemiBold" panose="00000700000000000000" pitchFamily="2" charset="0"/>
                <a:ea typeface="p22-mackinac-pro" pitchFamily="34" charset="-122"/>
                <a:cs typeface="Poppins SemiBold" panose="00000700000000000000" pitchFamily="2" charset="0"/>
              </a:rPr>
              <a:t>1</a:t>
            </a:r>
            <a:endParaRPr lang="en-US" sz="2624" dirty="0"/>
          </a:p>
        </p:txBody>
      </p:sp>
      <p:sp>
        <p:nvSpPr>
          <p:cNvPr id="7" name="Text 4"/>
          <p:cNvSpPr/>
          <p:nvPr/>
        </p:nvSpPr>
        <p:spPr>
          <a:xfrm>
            <a:off x="2760107" y="5324475"/>
            <a:ext cx="3253740" cy="347186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>
              <a:lnSpc>
                <a:spcPts val="2734"/>
              </a:lnSpc>
              <a:buNone/>
            </a:pPr>
            <a:r>
              <a:rPr lang="en-US" sz="2187" b="1" dirty="0">
                <a:solidFill>
                  <a:srgbClr val="272525"/>
                </a:solidFill>
                <a:latin typeface="Poppins SemiBold" panose="00000700000000000000" pitchFamily="2" charset="0"/>
                <a:ea typeface="p22-mackinac-pro" pitchFamily="34" charset="-122"/>
                <a:cs typeface="Poppins SemiBold" panose="00000700000000000000" pitchFamily="2" charset="0"/>
              </a:rPr>
              <a:t>Sistemas de Informação</a:t>
            </a:r>
            <a:endParaRPr lang="en-US" sz="2187" dirty="0"/>
          </a:p>
        </p:txBody>
      </p:sp>
      <p:sp>
        <p:nvSpPr>
          <p:cNvPr id="8" name="Text 5"/>
          <p:cNvSpPr/>
          <p:nvPr/>
        </p:nvSpPr>
        <p:spPr>
          <a:xfrm>
            <a:off x="2760107" y="5893832"/>
            <a:ext cx="4444008" cy="1066205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lnSpc>
                <a:spcPts val="2799"/>
              </a:lnSpc>
              <a:buNone/>
            </a:pPr>
            <a:r>
              <a:rPr lang="en-US" sz="1750" dirty="0">
                <a:solidFill>
                  <a:srgbClr val="272525"/>
                </a:solidFill>
                <a:latin typeface="Roboto Lt" pitchFamily="2" charset="0"/>
                <a:ea typeface="Roboto Lt" pitchFamily="2" charset="0"/>
                <a:cs typeface="Roboto Medium" pitchFamily="2" charset="0"/>
              </a:rPr>
              <a:t>Uso de sistemas de informação para gerenciar estoque e prescrições, otimizando os processos farmacêuticos.</a:t>
            </a:r>
            <a:endParaRPr lang="en-US" sz="1750" dirty="0"/>
          </a:p>
        </p:txBody>
      </p:sp>
      <p:sp>
        <p:nvSpPr>
          <p:cNvPr id="9" name="Shape 6"/>
          <p:cNvSpPr/>
          <p:nvPr/>
        </p:nvSpPr>
        <p:spPr>
          <a:xfrm>
            <a:off x="7426285" y="5248156"/>
            <a:ext cx="499943" cy="499943"/>
          </a:xfrm>
          <a:prstGeom prst="roundRect">
            <a:avLst>
              <a:gd name="adj" fmla="val 20000"/>
            </a:avLst>
          </a:prstGeom>
          <a:solidFill>
            <a:srgbClr val="CCEEFF"/>
          </a:solidFill>
          <a:ln w="13811">
            <a:solidFill>
              <a:srgbClr val="99DDFF"/>
            </a:solidFill>
            <a:prstDash val="solid"/>
          </a:ln>
        </p:spPr>
        <p:txBody>
          <a:bodyPr/>
          <a:lstStyle/>
          <a:p>
            <a:endParaRPr lang="pt-BR"/>
          </a:p>
        </p:txBody>
      </p:sp>
      <p:sp>
        <p:nvSpPr>
          <p:cNvPr id="10" name="Text 7"/>
          <p:cNvSpPr/>
          <p:nvPr/>
        </p:nvSpPr>
        <p:spPr>
          <a:xfrm>
            <a:off x="7580948" y="5289828"/>
            <a:ext cx="190500" cy="416481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 algn="ctr">
              <a:lnSpc>
                <a:spcPts val="3281"/>
              </a:lnSpc>
              <a:buNone/>
            </a:pPr>
            <a:r>
              <a:rPr lang="en-US" sz="2624" b="1" dirty="0">
                <a:solidFill>
                  <a:srgbClr val="272525"/>
                </a:solidFill>
                <a:latin typeface="Poppins SemiBold" panose="00000700000000000000" pitchFamily="2" charset="0"/>
                <a:ea typeface="p22-mackinac-pro" pitchFamily="34" charset="-122"/>
                <a:cs typeface="Poppins SemiBold" panose="00000700000000000000" pitchFamily="2" charset="0"/>
              </a:rPr>
              <a:t>2</a:t>
            </a:r>
            <a:endParaRPr lang="en-US" sz="2624" dirty="0"/>
          </a:p>
        </p:txBody>
      </p:sp>
      <p:sp>
        <p:nvSpPr>
          <p:cNvPr id="11" name="Text 8"/>
          <p:cNvSpPr/>
          <p:nvPr/>
        </p:nvSpPr>
        <p:spPr>
          <a:xfrm>
            <a:off x="8148399" y="5324475"/>
            <a:ext cx="3352800" cy="347186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>
              <a:lnSpc>
                <a:spcPts val="2734"/>
              </a:lnSpc>
              <a:buNone/>
            </a:pPr>
            <a:r>
              <a:rPr lang="en-US" sz="2187" b="1" dirty="0">
                <a:solidFill>
                  <a:srgbClr val="272525"/>
                </a:solidFill>
                <a:latin typeface="Poppins SemiBold" panose="00000700000000000000" pitchFamily="2" charset="0"/>
                <a:ea typeface="p22-mackinac-pro" pitchFamily="34" charset="-122"/>
                <a:cs typeface="Poppins SemiBold" panose="00000700000000000000" pitchFamily="2" charset="0"/>
              </a:rPr>
              <a:t>Automação de Processos</a:t>
            </a:r>
            <a:endParaRPr lang="en-US" sz="2187" dirty="0"/>
          </a:p>
        </p:txBody>
      </p:sp>
      <p:sp>
        <p:nvSpPr>
          <p:cNvPr id="12" name="Text 9"/>
          <p:cNvSpPr/>
          <p:nvPr/>
        </p:nvSpPr>
        <p:spPr>
          <a:xfrm>
            <a:off x="8148399" y="5893832"/>
            <a:ext cx="4444008" cy="1066205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lnSpc>
                <a:spcPts val="2799"/>
              </a:lnSpc>
              <a:buNone/>
            </a:pPr>
            <a:r>
              <a:rPr lang="en-US" sz="1750" dirty="0">
                <a:solidFill>
                  <a:srgbClr val="272525"/>
                </a:solidFill>
                <a:latin typeface="Roboto Lt" pitchFamily="2" charset="0"/>
                <a:ea typeface="Roboto Lt" pitchFamily="2" charset="0"/>
                <a:cs typeface="Roboto Medium" pitchFamily="2" charset="0"/>
              </a:rPr>
              <a:t>Implementação de tecnologia para aumentar a eficiência e precisão da gestão farmacêutica hospitalar.</a:t>
            </a:r>
            <a:endParaRPr lang="en-US" sz="1750" dirty="0"/>
          </a:p>
        </p:txBody>
      </p:sp>
      <p:pic>
        <p:nvPicPr>
          <p:cNvPr id="13" name="Image 1"/>
          <p:cNvPicPr>
            <a:picLocks noChangeAspect="1"/>
          </p:cNvPicPr>
          <p:nvPr/>
        </p:nvPicPr>
        <p:blipFill rotWithShape="1">
          <a:blip r:embed="rId4"/>
          <a:srcRect l="2397" t="16282" r="2397" b="56642"/>
          <a:stretch/>
        </p:blipFill>
        <p:spPr>
          <a:xfrm>
            <a:off x="0" y="0"/>
            <a:ext cx="14630400" cy="2777490"/>
          </a:xfrm>
          <a:prstGeom prst="rect">
            <a:avLst/>
          </a:prstGeom>
        </p:spPr>
      </p:pic>
    </p:spTree>
  </p:cSld>
  <p:clrMapOvr>
    <a:masterClrMapping/>
  </p:clrMapOvr>
  <p:transition spd="slow">
    <p:push dir="u"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Image 0" descr="preencoded.png">
            <a:extLst>
              <a:ext uri="{FF2B5EF4-FFF2-40B4-BE49-F238E27FC236}">
                <a16:creationId xmlns:a16="http://schemas.microsoft.com/office/drawing/2014/main" id="{1E68C4E1-5D4A-9C18-C229-F10DC0E019B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14" name="Shape 0">
            <a:extLst>
              <a:ext uri="{FF2B5EF4-FFF2-40B4-BE49-F238E27FC236}">
                <a16:creationId xmlns:a16="http://schemas.microsoft.com/office/drawing/2014/main" id="{BC2A0B45-1C96-8EA5-E0F3-92761BB1A0EF}"/>
              </a:ext>
            </a:extLst>
          </p:cNvPr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F">
              <a:alpha val="34000"/>
            </a:srgbClr>
          </a:solidFill>
          <a:ln w="13811">
            <a:solidFill>
              <a:srgbClr val="FFFFFF">
                <a:alpha val="64000"/>
              </a:srgbClr>
            </a:solidFill>
            <a:prstDash val="solid"/>
          </a:ln>
        </p:spPr>
        <p:txBody>
          <a:bodyPr/>
          <a:lstStyle/>
          <a:p>
            <a:endParaRPr lang="pt-BR"/>
          </a:p>
        </p:txBody>
      </p:sp>
      <p:sp>
        <p:nvSpPr>
          <p:cNvPr id="4" name="Text 1"/>
          <p:cNvSpPr/>
          <p:nvPr/>
        </p:nvSpPr>
        <p:spPr>
          <a:xfrm>
            <a:off x="2037993" y="2183725"/>
            <a:ext cx="8999220" cy="694373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>
              <a:lnSpc>
                <a:spcPts val="5468"/>
              </a:lnSpc>
              <a:buNone/>
            </a:pPr>
            <a:r>
              <a:rPr lang="en-US" sz="4374" b="1" dirty="0">
                <a:solidFill>
                  <a:srgbClr val="000000"/>
                </a:solidFill>
                <a:latin typeface="Poppins SemiBold" panose="00000700000000000000" pitchFamily="2" charset="0"/>
                <a:ea typeface="p22-mackinac-pro" pitchFamily="34" charset="-122"/>
                <a:cs typeface="Poppins SemiBold" panose="00000700000000000000" pitchFamily="2" charset="0"/>
              </a:rPr>
              <a:t>Regulamentação e Conformidade</a:t>
            </a:r>
            <a:endParaRPr lang="en-US" sz="4374" dirty="0"/>
          </a:p>
        </p:txBody>
      </p:sp>
      <p:sp>
        <p:nvSpPr>
          <p:cNvPr id="5" name="Shape 2"/>
          <p:cNvSpPr/>
          <p:nvPr/>
        </p:nvSpPr>
        <p:spPr>
          <a:xfrm>
            <a:off x="2037993" y="3322439"/>
            <a:ext cx="10554414" cy="2723436"/>
          </a:xfrm>
          <a:prstGeom prst="roundRect">
            <a:avLst>
              <a:gd name="adj" fmla="val 3671"/>
            </a:avLst>
          </a:prstGeom>
          <a:noFill/>
          <a:ln w="13811">
            <a:solidFill>
              <a:srgbClr val="000000">
                <a:alpha val="8000"/>
              </a:srgbClr>
            </a:solidFill>
            <a:prstDash val="solid"/>
          </a:ln>
        </p:spPr>
        <p:txBody>
          <a:bodyPr/>
          <a:lstStyle/>
          <a:p>
            <a:endParaRPr lang="pt-BR"/>
          </a:p>
        </p:txBody>
      </p:sp>
      <p:sp>
        <p:nvSpPr>
          <p:cNvPr id="6" name="Shape 3"/>
          <p:cNvSpPr/>
          <p:nvPr/>
        </p:nvSpPr>
        <p:spPr>
          <a:xfrm>
            <a:off x="2051804" y="3336250"/>
            <a:ext cx="10526792" cy="1347907"/>
          </a:xfrm>
          <a:prstGeom prst="rect">
            <a:avLst/>
          </a:prstGeom>
          <a:solidFill>
            <a:srgbClr val="FFFFFF">
              <a:alpha val="4000"/>
            </a:srgbClr>
          </a:solidFill>
          <a:ln/>
        </p:spPr>
        <p:txBody>
          <a:bodyPr/>
          <a:lstStyle/>
          <a:p>
            <a:endParaRPr lang="pt-BR"/>
          </a:p>
        </p:txBody>
      </p:sp>
      <p:sp>
        <p:nvSpPr>
          <p:cNvPr id="7" name="Text 4"/>
          <p:cNvSpPr/>
          <p:nvPr/>
        </p:nvSpPr>
        <p:spPr>
          <a:xfrm>
            <a:off x="2273975" y="3477101"/>
            <a:ext cx="4815245" cy="355402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>
              <a:lnSpc>
                <a:spcPts val="2799"/>
              </a:lnSpc>
              <a:buNone/>
            </a:pPr>
            <a:r>
              <a:rPr lang="en-US" sz="1750" dirty="0">
                <a:solidFill>
                  <a:srgbClr val="272525"/>
                </a:solidFill>
                <a:latin typeface="Roboto Lt" pitchFamily="2" charset="0"/>
                <a:ea typeface="Roboto Lt" pitchFamily="2" charset="0"/>
                <a:cs typeface="Roboto Medium" pitchFamily="2" charset="0"/>
              </a:rPr>
              <a:t>Cumprimento de Regulamentações</a:t>
            </a:r>
            <a:endParaRPr lang="en-US" sz="1750" dirty="0"/>
          </a:p>
        </p:txBody>
      </p:sp>
      <p:sp>
        <p:nvSpPr>
          <p:cNvPr id="8" name="Text 5"/>
          <p:cNvSpPr/>
          <p:nvPr/>
        </p:nvSpPr>
        <p:spPr>
          <a:xfrm>
            <a:off x="7541181" y="3477101"/>
            <a:ext cx="4815245" cy="1066205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lnSpc>
                <a:spcPts val="2799"/>
              </a:lnSpc>
              <a:buNone/>
            </a:pPr>
            <a:r>
              <a:rPr lang="en-US" sz="1750" dirty="0">
                <a:solidFill>
                  <a:srgbClr val="272525"/>
                </a:solidFill>
                <a:latin typeface="Roboto Lt" pitchFamily="2" charset="0"/>
                <a:ea typeface="Roboto Lt" pitchFamily="2" charset="0"/>
                <a:cs typeface="Roboto Medium" pitchFamily="2" charset="0"/>
              </a:rPr>
              <a:t>Garantia do cumprimento das regulamentações farmacêuticas e normas de segurança em hospitais.</a:t>
            </a:r>
            <a:endParaRPr lang="en-US" sz="1750" dirty="0"/>
          </a:p>
        </p:txBody>
      </p:sp>
      <p:sp>
        <p:nvSpPr>
          <p:cNvPr id="9" name="Shape 6"/>
          <p:cNvSpPr/>
          <p:nvPr/>
        </p:nvSpPr>
        <p:spPr>
          <a:xfrm>
            <a:off x="2051804" y="4684157"/>
            <a:ext cx="10526792" cy="1347907"/>
          </a:xfrm>
          <a:prstGeom prst="rect">
            <a:avLst/>
          </a:prstGeom>
          <a:solidFill>
            <a:srgbClr val="000000">
              <a:alpha val="4000"/>
            </a:srgbClr>
          </a:solidFill>
          <a:ln/>
        </p:spPr>
        <p:txBody>
          <a:bodyPr/>
          <a:lstStyle/>
          <a:p>
            <a:endParaRPr lang="pt-BR"/>
          </a:p>
        </p:txBody>
      </p:sp>
      <p:sp>
        <p:nvSpPr>
          <p:cNvPr id="10" name="Text 7"/>
          <p:cNvSpPr/>
          <p:nvPr/>
        </p:nvSpPr>
        <p:spPr>
          <a:xfrm>
            <a:off x="2273975" y="4825008"/>
            <a:ext cx="4815245" cy="355402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>
              <a:lnSpc>
                <a:spcPts val="2799"/>
              </a:lnSpc>
              <a:buNone/>
            </a:pPr>
            <a:r>
              <a:rPr lang="en-US" sz="1750" dirty="0">
                <a:solidFill>
                  <a:srgbClr val="272525"/>
                </a:solidFill>
                <a:latin typeface="Roboto Lt" pitchFamily="2" charset="0"/>
                <a:ea typeface="Roboto Lt" pitchFamily="2" charset="0"/>
                <a:cs typeface="Roboto Medium" pitchFamily="2" charset="0"/>
              </a:rPr>
              <a:t>Auditorias e Acreditação</a:t>
            </a:r>
            <a:endParaRPr lang="en-US" sz="1750" dirty="0"/>
          </a:p>
        </p:txBody>
      </p:sp>
      <p:sp>
        <p:nvSpPr>
          <p:cNvPr id="11" name="Text 8"/>
          <p:cNvSpPr/>
          <p:nvPr/>
        </p:nvSpPr>
        <p:spPr>
          <a:xfrm>
            <a:off x="7541181" y="4825008"/>
            <a:ext cx="4815245" cy="1066205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lnSpc>
                <a:spcPts val="2799"/>
              </a:lnSpc>
              <a:buNone/>
            </a:pPr>
            <a:r>
              <a:rPr lang="en-US" sz="1750" dirty="0">
                <a:solidFill>
                  <a:srgbClr val="272525"/>
                </a:solidFill>
                <a:latin typeface="Roboto Lt" pitchFamily="2" charset="0"/>
                <a:ea typeface="Roboto Lt" pitchFamily="2" charset="0"/>
                <a:cs typeface="Roboto Medium" pitchFamily="2" charset="0"/>
              </a:rPr>
              <a:t>Importância das auditorias e busca pela acreditação para garantir a qualidade na gestão farmacêutica hospitalar.</a:t>
            </a:r>
            <a:endParaRPr lang="en-US" sz="1750" dirty="0"/>
          </a:p>
        </p:txBody>
      </p:sp>
      <p:pic>
        <p:nvPicPr>
          <p:cNvPr id="16" name="Imagem 15">
            <a:extLst>
              <a:ext uri="{FF2B5EF4-FFF2-40B4-BE49-F238E27FC236}">
                <a16:creationId xmlns:a16="http://schemas.microsoft.com/office/drawing/2014/main" id="{F9C53447-42CB-0797-21E0-ED0F8C05B299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21883" t="15833" r="15833" b="21883"/>
          <a:stretch/>
        </p:blipFill>
        <p:spPr>
          <a:xfrm>
            <a:off x="11942642" y="5316160"/>
            <a:ext cx="2554963" cy="2554963"/>
          </a:xfrm>
          <a:prstGeom prst="rect">
            <a:avLst/>
          </a:prstGeom>
          <a:effectLst>
            <a:outerShdw blurRad="558800" dist="241300" dir="13500000" algn="br" rotWithShape="0">
              <a:prstClr val="black">
                <a:alpha val="40000"/>
              </a:prstClr>
            </a:outerShdw>
          </a:effectLst>
        </p:spPr>
      </p:pic>
    </p:spTree>
  </p:cSld>
  <p:clrMapOvr>
    <a:masterClrMapping/>
  </p:clrMapOvr>
  <p:transition spd="slow">
    <p:push dir="u"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Image 0" descr="preencoded.png">
            <a:extLst>
              <a:ext uri="{FF2B5EF4-FFF2-40B4-BE49-F238E27FC236}">
                <a16:creationId xmlns:a16="http://schemas.microsoft.com/office/drawing/2014/main" id="{3239AF44-50E1-D6A4-D047-0FE51D759D4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18" name="Shape 0">
            <a:extLst>
              <a:ext uri="{FF2B5EF4-FFF2-40B4-BE49-F238E27FC236}">
                <a16:creationId xmlns:a16="http://schemas.microsoft.com/office/drawing/2014/main" id="{02A50971-02D1-474A-3BCA-54820FAE3FED}"/>
              </a:ext>
            </a:extLst>
          </p:cNvPr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F">
              <a:alpha val="34000"/>
            </a:srgbClr>
          </a:solidFill>
          <a:ln w="13811">
            <a:solidFill>
              <a:srgbClr val="FFFFFF">
                <a:alpha val="64000"/>
              </a:srgbClr>
            </a:solidFill>
            <a:prstDash val="solid"/>
          </a:ln>
        </p:spPr>
        <p:txBody>
          <a:bodyPr/>
          <a:lstStyle/>
          <a:p>
            <a:endParaRPr lang="pt-BR"/>
          </a:p>
        </p:txBody>
      </p:sp>
      <p:sp>
        <p:nvSpPr>
          <p:cNvPr id="4" name="Text 1"/>
          <p:cNvSpPr/>
          <p:nvPr/>
        </p:nvSpPr>
        <p:spPr>
          <a:xfrm>
            <a:off x="2037993" y="1667470"/>
            <a:ext cx="6637020" cy="694373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>
              <a:lnSpc>
                <a:spcPts val="5468"/>
              </a:lnSpc>
              <a:buNone/>
            </a:pPr>
            <a:r>
              <a:rPr lang="en-US" sz="4374" b="1" dirty="0">
                <a:solidFill>
                  <a:srgbClr val="000000"/>
                </a:solidFill>
                <a:latin typeface="Poppins SemiBold" panose="00000700000000000000" pitchFamily="2" charset="0"/>
                <a:ea typeface="p22-mackinac-pro" pitchFamily="34" charset="-122"/>
                <a:cs typeface="Poppins SemiBold" panose="00000700000000000000" pitchFamily="2" charset="0"/>
              </a:rPr>
              <a:t>Educação e Treinamento</a:t>
            </a:r>
            <a:endParaRPr lang="en-US" sz="4374" dirty="0"/>
          </a:p>
        </p:txBody>
      </p:sp>
      <p:sp>
        <p:nvSpPr>
          <p:cNvPr id="5" name="Shape 2"/>
          <p:cNvSpPr/>
          <p:nvPr/>
        </p:nvSpPr>
        <p:spPr>
          <a:xfrm>
            <a:off x="7293054" y="2806184"/>
            <a:ext cx="44410" cy="3755827"/>
          </a:xfrm>
          <a:prstGeom prst="rect">
            <a:avLst/>
          </a:prstGeom>
          <a:solidFill>
            <a:srgbClr val="99DDFF"/>
          </a:solidFill>
          <a:ln/>
        </p:spPr>
        <p:txBody>
          <a:bodyPr/>
          <a:lstStyle/>
          <a:p>
            <a:endParaRPr lang="pt-BR"/>
          </a:p>
        </p:txBody>
      </p:sp>
      <p:sp>
        <p:nvSpPr>
          <p:cNvPr id="6" name="Shape 3"/>
          <p:cNvSpPr/>
          <p:nvPr/>
        </p:nvSpPr>
        <p:spPr>
          <a:xfrm>
            <a:off x="7565172" y="3207484"/>
            <a:ext cx="777597" cy="44410"/>
          </a:xfrm>
          <a:prstGeom prst="rect">
            <a:avLst/>
          </a:prstGeom>
          <a:solidFill>
            <a:srgbClr val="99DDFF"/>
          </a:solidFill>
          <a:ln/>
        </p:spPr>
        <p:txBody>
          <a:bodyPr/>
          <a:lstStyle/>
          <a:p>
            <a:endParaRPr lang="pt-BR"/>
          </a:p>
        </p:txBody>
      </p:sp>
      <p:sp>
        <p:nvSpPr>
          <p:cNvPr id="7" name="Shape 4"/>
          <p:cNvSpPr/>
          <p:nvPr/>
        </p:nvSpPr>
        <p:spPr>
          <a:xfrm>
            <a:off x="7065228" y="2979777"/>
            <a:ext cx="499943" cy="499943"/>
          </a:xfrm>
          <a:prstGeom prst="roundRect">
            <a:avLst>
              <a:gd name="adj" fmla="val 20000"/>
            </a:avLst>
          </a:prstGeom>
          <a:solidFill>
            <a:srgbClr val="CCEEFF"/>
          </a:solidFill>
          <a:ln w="13811">
            <a:solidFill>
              <a:srgbClr val="99DDFF"/>
            </a:solidFill>
            <a:prstDash val="solid"/>
          </a:ln>
        </p:spPr>
        <p:txBody>
          <a:bodyPr/>
          <a:lstStyle/>
          <a:p>
            <a:endParaRPr lang="pt-BR"/>
          </a:p>
        </p:txBody>
      </p:sp>
      <p:sp>
        <p:nvSpPr>
          <p:cNvPr id="8" name="Text 5"/>
          <p:cNvSpPr/>
          <p:nvPr/>
        </p:nvSpPr>
        <p:spPr>
          <a:xfrm>
            <a:off x="7246560" y="3021449"/>
            <a:ext cx="137160" cy="416481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 algn="ctr">
              <a:lnSpc>
                <a:spcPts val="3281"/>
              </a:lnSpc>
              <a:buNone/>
            </a:pPr>
            <a:r>
              <a:rPr lang="en-US" sz="2624" b="1" dirty="0">
                <a:solidFill>
                  <a:srgbClr val="272525"/>
                </a:solidFill>
                <a:latin typeface="Poppins SemiBold" panose="00000700000000000000" pitchFamily="2" charset="0"/>
                <a:ea typeface="p22-mackinac-pro" pitchFamily="34" charset="-122"/>
                <a:cs typeface="Poppins SemiBold" panose="00000700000000000000" pitchFamily="2" charset="0"/>
              </a:rPr>
              <a:t>1</a:t>
            </a:r>
            <a:endParaRPr lang="en-US" sz="2624" dirty="0"/>
          </a:p>
        </p:txBody>
      </p:sp>
      <p:sp>
        <p:nvSpPr>
          <p:cNvPr id="9" name="Text 6"/>
          <p:cNvSpPr/>
          <p:nvPr/>
        </p:nvSpPr>
        <p:spPr>
          <a:xfrm>
            <a:off x="8537258" y="3028355"/>
            <a:ext cx="4055150" cy="694373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 algn="l">
              <a:lnSpc>
                <a:spcPts val="2734"/>
              </a:lnSpc>
              <a:buNone/>
            </a:pPr>
            <a:r>
              <a:rPr lang="en-US" sz="2187" b="1" dirty="0">
                <a:solidFill>
                  <a:srgbClr val="272525"/>
                </a:solidFill>
                <a:latin typeface="Poppins SemiBold" panose="00000700000000000000" pitchFamily="2" charset="0"/>
                <a:ea typeface="p22-mackinac-pro" pitchFamily="34" charset="-122"/>
                <a:cs typeface="Poppins SemiBold" panose="00000700000000000000" pitchFamily="2" charset="0"/>
              </a:rPr>
              <a:t>Desenvolvimento Profissional</a:t>
            </a:r>
            <a:endParaRPr lang="en-US" sz="2187" dirty="0"/>
          </a:p>
        </p:txBody>
      </p:sp>
      <p:sp>
        <p:nvSpPr>
          <p:cNvPr id="10" name="Text 7"/>
          <p:cNvSpPr/>
          <p:nvPr/>
        </p:nvSpPr>
        <p:spPr>
          <a:xfrm>
            <a:off x="8537258" y="3944898"/>
            <a:ext cx="4055150" cy="1066205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 algn="l">
              <a:lnSpc>
                <a:spcPts val="2799"/>
              </a:lnSpc>
              <a:buNone/>
            </a:pPr>
            <a:r>
              <a:rPr lang="en-US" sz="1750" dirty="0">
                <a:solidFill>
                  <a:srgbClr val="272525"/>
                </a:solidFill>
                <a:latin typeface="Roboto Lt" pitchFamily="2" charset="0"/>
                <a:ea typeface="Roboto Lt" pitchFamily="2" charset="0"/>
                <a:cs typeface="Roboto Medium" pitchFamily="2" charset="0"/>
              </a:rPr>
              <a:t>Programas de desenvolvimento profissional e treinamento contínuo para a equipe farmacêutica.</a:t>
            </a:r>
            <a:endParaRPr lang="en-US" sz="1750" dirty="0"/>
          </a:p>
        </p:txBody>
      </p:sp>
      <p:sp>
        <p:nvSpPr>
          <p:cNvPr id="11" name="Shape 8"/>
          <p:cNvSpPr/>
          <p:nvPr/>
        </p:nvSpPr>
        <p:spPr>
          <a:xfrm>
            <a:off x="6287631" y="4318337"/>
            <a:ext cx="777597" cy="44410"/>
          </a:xfrm>
          <a:prstGeom prst="rect">
            <a:avLst/>
          </a:prstGeom>
          <a:solidFill>
            <a:srgbClr val="99DDFF"/>
          </a:solidFill>
          <a:ln/>
        </p:spPr>
        <p:txBody>
          <a:bodyPr/>
          <a:lstStyle/>
          <a:p>
            <a:endParaRPr lang="pt-BR"/>
          </a:p>
        </p:txBody>
      </p:sp>
      <p:sp>
        <p:nvSpPr>
          <p:cNvPr id="12" name="Shape 9"/>
          <p:cNvSpPr/>
          <p:nvPr/>
        </p:nvSpPr>
        <p:spPr>
          <a:xfrm>
            <a:off x="7065228" y="4090630"/>
            <a:ext cx="499943" cy="499943"/>
          </a:xfrm>
          <a:prstGeom prst="roundRect">
            <a:avLst>
              <a:gd name="adj" fmla="val 20000"/>
            </a:avLst>
          </a:prstGeom>
          <a:solidFill>
            <a:srgbClr val="CCEEFF"/>
          </a:solidFill>
          <a:ln w="13811">
            <a:solidFill>
              <a:srgbClr val="99DDFF"/>
            </a:solidFill>
            <a:prstDash val="solid"/>
          </a:ln>
        </p:spPr>
        <p:txBody>
          <a:bodyPr/>
          <a:lstStyle/>
          <a:p>
            <a:endParaRPr lang="pt-BR"/>
          </a:p>
        </p:txBody>
      </p:sp>
      <p:sp>
        <p:nvSpPr>
          <p:cNvPr id="13" name="Text 10"/>
          <p:cNvSpPr/>
          <p:nvPr/>
        </p:nvSpPr>
        <p:spPr>
          <a:xfrm>
            <a:off x="7219890" y="4132302"/>
            <a:ext cx="190500" cy="416481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 algn="ctr">
              <a:lnSpc>
                <a:spcPts val="3281"/>
              </a:lnSpc>
              <a:buNone/>
            </a:pPr>
            <a:r>
              <a:rPr lang="en-US" sz="2624" b="1" dirty="0">
                <a:solidFill>
                  <a:srgbClr val="272525"/>
                </a:solidFill>
                <a:latin typeface="Poppins SemiBold" panose="00000700000000000000" pitchFamily="2" charset="0"/>
                <a:ea typeface="p22-mackinac-pro" pitchFamily="34" charset="-122"/>
                <a:cs typeface="Poppins SemiBold" panose="00000700000000000000" pitchFamily="2" charset="0"/>
              </a:rPr>
              <a:t>2</a:t>
            </a:r>
            <a:endParaRPr lang="en-US" sz="2624" dirty="0"/>
          </a:p>
        </p:txBody>
      </p:sp>
      <p:sp>
        <p:nvSpPr>
          <p:cNvPr id="14" name="Text 11"/>
          <p:cNvSpPr/>
          <p:nvPr/>
        </p:nvSpPr>
        <p:spPr>
          <a:xfrm>
            <a:off x="3098483" y="4139208"/>
            <a:ext cx="2994660" cy="347186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 algn="r">
              <a:lnSpc>
                <a:spcPts val="2734"/>
              </a:lnSpc>
              <a:buNone/>
            </a:pPr>
            <a:r>
              <a:rPr lang="en-US" sz="2187" b="1" dirty="0">
                <a:solidFill>
                  <a:srgbClr val="272525"/>
                </a:solidFill>
                <a:latin typeface="Poppins SemiBold" panose="00000700000000000000" pitchFamily="2" charset="0"/>
                <a:ea typeface="p22-mackinac-pro" pitchFamily="34" charset="-122"/>
                <a:cs typeface="Poppins SemiBold" panose="00000700000000000000" pitchFamily="2" charset="0"/>
              </a:rPr>
              <a:t>Atualização Científica</a:t>
            </a:r>
            <a:endParaRPr lang="en-US" sz="2187" dirty="0"/>
          </a:p>
        </p:txBody>
      </p:sp>
      <p:sp>
        <p:nvSpPr>
          <p:cNvPr id="15" name="Text 12"/>
          <p:cNvSpPr/>
          <p:nvPr/>
        </p:nvSpPr>
        <p:spPr>
          <a:xfrm>
            <a:off x="2037993" y="4708565"/>
            <a:ext cx="4055150" cy="1421606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 algn="r">
              <a:lnSpc>
                <a:spcPts val="2799"/>
              </a:lnSpc>
              <a:buNone/>
            </a:pPr>
            <a:r>
              <a:rPr lang="en-US" sz="1750" dirty="0">
                <a:solidFill>
                  <a:srgbClr val="272525"/>
                </a:solidFill>
                <a:latin typeface="Roboto Lt" pitchFamily="2" charset="0"/>
                <a:ea typeface="Roboto Lt" pitchFamily="2" charset="0"/>
                <a:cs typeface="Roboto Medium" pitchFamily="2" charset="0"/>
              </a:rPr>
              <a:t>Importância da atualização sobre novas drogas e práticas recomendadas na gestão farmacêutica hospitalar.</a:t>
            </a:r>
            <a:endParaRPr lang="en-US" sz="1750" dirty="0"/>
          </a:p>
        </p:txBody>
      </p:sp>
    </p:spTree>
  </p:cSld>
  <p:clrMapOvr>
    <a:masterClrMapping/>
  </p:clrMapOvr>
  <p:transition spd="slow">
    <p:push dir="u"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Image 0" descr="preencoded.png">
            <a:extLst>
              <a:ext uri="{FF2B5EF4-FFF2-40B4-BE49-F238E27FC236}">
                <a16:creationId xmlns:a16="http://schemas.microsoft.com/office/drawing/2014/main" id="{B1ACCB54-F7D8-3329-5115-45BD7D0C18D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11" name="Shape 0">
            <a:extLst>
              <a:ext uri="{FF2B5EF4-FFF2-40B4-BE49-F238E27FC236}">
                <a16:creationId xmlns:a16="http://schemas.microsoft.com/office/drawing/2014/main" id="{0282DB70-8812-20C4-9FC9-C6929619D6FB}"/>
              </a:ext>
            </a:extLst>
          </p:cNvPr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F">
              <a:alpha val="34000"/>
            </a:srgbClr>
          </a:solidFill>
          <a:ln w="13811">
            <a:solidFill>
              <a:srgbClr val="FFFFFF">
                <a:alpha val="64000"/>
              </a:srgbClr>
            </a:solidFill>
            <a:prstDash val="solid"/>
          </a:ln>
        </p:spPr>
        <p:txBody>
          <a:bodyPr/>
          <a:lstStyle/>
          <a:p>
            <a:endParaRPr lang="pt-BR"/>
          </a:p>
        </p:txBody>
      </p:sp>
      <p:sp>
        <p:nvSpPr>
          <p:cNvPr id="4" name="Text 1"/>
          <p:cNvSpPr/>
          <p:nvPr/>
        </p:nvSpPr>
        <p:spPr>
          <a:xfrm>
            <a:off x="2037993" y="2572107"/>
            <a:ext cx="7444740" cy="694373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>
              <a:lnSpc>
                <a:spcPts val="5468"/>
              </a:lnSpc>
              <a:buNone/>
            </a:pPr>
            <a:r>
              <a:rPr lang="en-US" sz="4374" b="1" dirty="0">
                <a:solidFill>
                  <a:srgbClr val="000000"/>
                </a:solidFill>
                <a:latin typeface="Poppins SemiBold" panose="00000700000000000000" pitchFamily="2" charset="0"/>
                <a:ea typeface="p22-mackinac-pro" pitchFamily="34" charset="-122"/>
                <a:cs typeface="Poppins SemiBold" panose="00000700000000000000" pitchFamily="2" charset="0"/>
              </a:rPr>
              <a:t>Monitoramento e Avaliação</a:t>
            </a:r>
            <a:endParaRPr lang="en-US" sz="4374" dirty="0"/>
          </a:p>
        </p:txBody>
      </p:sp>
      <p:sp>
        <p:nvSpPr>
          <p:cNvPr id="5" name="Text 2"/>
          <p:cNvSpPr/>
          <p:nvPr/>
        </p:nvSpPr>
        <p:spPr>
          <a:xfrm>
            <a:off x="2037993" y="3821906"/>
            <a:ext cx="3413760" cy="347186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>
              <a:lnSpc>
                <a:spcPts val="2734"/>
              </a:lnSpc>
              <a:buNone/>
            </a:pPr>
            <a:r>
              <a:rPr lang="en-US" sz="2187" b="1" dirty="0">
                <a:solidFill>
                  <a:srgbClr val="000000"/>
                </a:solidFill>
                <a:latin typeface="Poppins SemiBold" panose="00000700000000000000" pitchFamily="2" charset="0"/>
                <a:ea typeface="p22-mackinac-pro" pitchFamily="34" charset="-122"/>
                <a:cs typeface="Poppins SemiBold" panose="00000700000000000000" pitchFamily="2" charset="0"/>
              </a:rPr>
              <a:t>Métricas de Desempenho</a:t>
            </a:r>
            <a:endParaRPr lang="en-US" sz="2187" dirty="0"/>
          </a:p>
        </p:txBody>
      </p:sp>
      <p:sp>
        <p:nvSpPr>
          <p:cNvPr id="6" name="Text 3"/>
          <p:cNvSpPr/>
          <p:nvPr/>
        </p:nvSpPr>
        <p:spPr>
          <a:xfrm>
            <a:off x="2037993" y="4391263"/>
            <a:ext cx="5006221" cy="1066205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lnSpc>
                <a:spcPts val="2799"/>
              </a:lnSpc>
              <a:buNone/>
            </a:pPr>
            <a:r>
              <a:rPr lang="en-US" sz="1750" dirty="0">
                <a:solidFill>
                  <a:srgbClr val="272525"/>
                </a:solidFill>
                <a:latin typeface="Roboto Lt" pitchFamily="2" charset="0"/>
                <a:ea typeface="Roboto Lt" pitchFamily="2" charset="0"/>
                <a:cs typeface="Roboto Medium" pitchFamily="2" charset="0"/>
              </a:rPr>
              <a:t>Definição de métricas e indicadores de desempenho para monitorar a eficiência da gestão farmacêutica hospitalar.</a:t>
            </a:r>
            <a:endParaRPr lang="en-US" sz="1750" dirty="0"/>
          </a:p>
        </p:txBody>
      </p:sp>
      <p:sp>
        <p:nvSpPr>
          <p:cNvPr id="7" name="Text 4"/>
          <p:cNvSpPr/>
          <p:nvPr/>
        </p:nvSpPr>
        <p:spPr>
          <a:xfrm>
            <a:off x="7593806" y="3821906"/>
            <a:ext cx="2400300" cy="347186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>
              <a:lnSpc>
                <a:spcPts val="2734"/>
              </a:lnSpc>
              <a:buNone/>
            </a:pPr>
            <a:r>
              <a:rPr lang="en-US" sz="2187" b="1" dirty="0">
                <a:solidFill>
                  <a:srgbClr val="000000"/>
                </a:solidFill>
                <a:latin typeface="Poppins SemiBold" panose="00000700000000000000" pitchFamily="2" charset="0"/>
                <a:ea typeface="p22-mackinac-pro" pitchFamily="34" charset="-122"/>
                <a:cs typeface="Poppins SemiBold" panose="00000700000000000000" pitchFamily="2" charset="0"/>
              </a:rPr>
              <a:t>Análise de Custos</a:t>
            </a:r>
            <a:endParaRPr lang="en-US" sz="2187" dirty="0"/>
          </a:p>
        </p:txBody>
      </p:sp>
      <p:sp>
        <p:nvSpPr>
          <p:cNvPr id="8" name="Text 5"/>
          <p:cNvSpPr/>
          <p:nvPr/>
        </p:nvSpPr>
        <p:spPr>
          <a:xfrm>
            <a:off x="7593806" y="4391263"/>
            <a:ext cx="5006221" cy="1066205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lnSpc>
                <a:spcPts val="2799"/>
              </a:lnSpc>
              <a:buNone/>
            </a:pPr>
            <a:r>
              <a:rPr lang="en-US" sz="1750" dirty="0">
                <a:solidFill>
                  <a:srgbClr val="272525"/>
                </a:solidFill>
                <a:latin typeface="Roboto Lt" pitchFamily="2" charset="0"/>
                <a:ea typeface="Roboto Lt" pitchFamily="2" charset="0"/>
                <a:cs typeface="Roboto Medium" pitchFamily="2" charset="0"/>
              </a:rPr>
              <a:t>Análise de custo-efetividade e viabilidade econômica das práticas e intervenções farmacêuticas em hospitais.</a:t>
            </a:r>
            <a:endParaRPr lang="en-US" sz="1750" dirty="0"/>
          </a:p>
        </p:txBody>
      </p:sp>
    </p:spTree>
  </p:cSld>
  <p:clrMapOvr>
    <a:masterClrMapping/>
  </p:clrMapOvr>
  <p:transition spd="slow">
    <p:push dir="u"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Image 0" descr="preencoded.png">
            <a:extLst>
              <a:ext uri="{FF2B5EF4-FFF2-40B4-BE49-F238E27FC236}">
                <a16:creationId xmlns:a16="http://schemas.microsoft.com/office/drawing/2014/main" id="{7CFDC44D-BDAB-260A-3732-11280947763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13" name="Shape 0">
            <a:extLst>
              <a:ext uri="{FF2B5EF4-FFF2-40B4-BE49-F238E27FC236}">
                <a16:creationId xmlns:a16="http://schemas.microsoft.com/office/drawing/2014/main" id="{D6E1EDB1-2119-1B2B-2DC0-9E3785DF281B}"/>
              </a:ext>
            </a:extLst>
          </p:cNvPr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F">
              <a:alpha val="34000"/>
            </a:srgbClr>
          </a:solidFill>
          <a:ln w="13811">
            <a:solidFill>
              <a:srgbClr val="FFFFFF">
                <a:alpha val="64000"/>
              </a:srgbClr>
            </a:solidFill>
            <a:prstDash val="solid"/>
          </a:ln>
        </p:spPr>
        <p:txBody>
          <a:bodyPr/>
          <a:lstStyle/>
          <a:p>
            <a:endParaRPr lang="pt-BR"/>
          </a:p>
        </p:txBody>
      </p:sp>
      <p:sp>
        <p:nvSpPr>
          <p:cNvPr id="4" name="Text 1"/>
          <p:cNvSpPr/>
          <p:nvPr/>
        </p:nvSpPr>
        <p:spPr>
          <a:xfrm>
            <a:off x="2037993" y="2491621"/>
            <a:ext cx="6888480" cy="694373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>
              <a:lnSpc>
                <a:spcPts val="5468"/>
              </a:lnSpc>
              <a:buNone/>
            </a:pPr>
            <a:r>
              <a:rPr lang="en-US" sz="4374" b="1" dirty="0">
                <a:solidFill>
                  <a:srgbClr val="000000"/>
                </a:solidFill>
                <a:latin typeface="Poppins SemiBold" panose="00000700000000000000" pitchFamily="2" charset="0"/>
                <a:ea typeface="p22-mackinac-pro" pitchFamily="34" charset="-122"/>
                <a:cs typeface="Poppins SemiBold" panose="00000700000000000000" pitchFamily="2" charset="0"/>
              </a:rPr>
              <a:t>Desafios Atuais e Futuros</a:t>
            </a:r>
            <a:endParaRPr lang="en-US" sz="4374" dirty="0"/>
          </a:p>
        </p:txBody>
      </p:sp>
      <p:sp>
        <p:nvSpPr>
          <p:cNvPr id="5" name="Shape 2"/>
          <p:cNvSpPr/>
          <p:nvPr/>
        </p:nvSpPr>
        <p:spPr>
          <a:xfrm>
            <a:off x="2037993" y="3630335"/>
            <a:ext cx="5166122" cy="2107525"/>
          </a:xfrm>
          <a:prstGeom prst="roundRect">
            <a:avLst>
              <a:gd name="adj" fmla="val 4744"/>
            </a:avLst>
          </a:prstGeom>
          <a:solidFill>
            <a:srgbClr val="CCEEFF"/>
          </a:solidFill>
          <a:ln w="13811">
            <a:solidFill>
              <a:srgbClr val="99DDFF"/>
            </a:solidFill>
            <a:prstDash val="solid"/>
          </a:ln>
        </p:spPr>
        <p:txBody>
          <a:bodyPr/>
          <a:lstStyle/>
          <a:p>
            <a:endParaRPr lang="pt-BR"/>
          </a:p>
        </p:txBody>
      </p:sp>
      <p:sp>
        <p:nvSpPr>
          <p:cNvPr id="6" name="Text 3"/>
          <p:cNvSpPr/>
          <p:nvPr/>
        </p:nvSpPr>
        <p:spPr>
          <a:xfrm>
            <a:off x="2273975" y="3866317"/>
            <a:ext cx="3215640" cy="347186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>
              <a:lnSpc>
                <a:spcPts val="2734"/>
              </a:lnSpc>
              <a:buNone/>
            </a:pPr>
            <a:r>
              <a:rPr lang="en-US" sz="2187" b="1" dirty="0">
                <a:solidFill>
                  <a:srgbClr val="272525"/>
                </a:solidFill>
                <a:latin typeface="Poppins SemiBold" panose="00000700000000000000" pitchFamily="2" charset="0"/>
                <a:ea typeface="p22-mackinac-pro" pitchFamily="34" charset="-122"/>
                <a:cs typeface="Poppins SemiBold" panose="00000700000000000000" pitchFamily="2" charset="0"/>
              </a:rPr>
              <a:t>Tendências Emergentes</a:t>
            </a:r>
            <a:endParaRPr lang="en-US" sz="2187" dirty="0"/>
          </a:p>
        </p:txBody>
      </p:sp>
      <p:sp>
        <p:nvSpPr>
          <p:cNvPr id="7" name="Text 4"/>
          <p:cNvSpPr/>
          <p:nvPr/>
        </p:nvSpPr>
        <p:spPr>
          <a:xfrm>
            <a:off x="2273975" y="4435673"/>
            <a:ext cx="4694158" cy="1066205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lnSpc>
                <a:spcPts val="2799"/>
              </a:lnSpc>
              <a:buNone/>
            </a:pPr>
            <a:r>
              <a:rPr lang="en-US" sz="1750" dirty="0">
                <a:solidFill>
                  <a:srgbClr val="272525"/>
                </a:solidFill>
                <a:latin typeface="Roboto Lt" pitchFamily="2" charset="0"/>
                <a:ea typeface="Roboto Lt" pitchFamily="2" charset="0"/>
                <a:cs typeface="Roboto Medium" pitchFamily="2" charset="0"/>
              </a:rPr>
              <a:t>Exploração das tendências emergentes na gestão farmacêutica hospitalar, como telefarmácia e inteligência artificial.</a:t>
            </a:r>
            <a:endParaRPr lang="en-US" sz="1750" dirty="0"/>
          </a:p>
        </p:txBody>
      </p:sp>
      <p:sp>
        <p:nvSpPr>
          <p:cNvPr id="8" name="Shape 5"/>
          <p:cNvSpPr/>
          <p:nvPr/>
        </p:nvSpPr>
        <p:spPr>
          <a:xfrm>
            <a:off x="7426285" y="3630335"/>
            <a:ext cx="5166122" cy="2107525"/>
          </a:xfrm>
          <a:prstGeom prst="roundRect">
            <a:avLst>
              <a:gd name="adj" fmla="val 4744"/>
            </a:avLst>
          </a:prstGeom>
          <a:solidFill>
            <a:srgbClr val="CCEEFF"/>
          </a:solidFill>
          <a:ln w="13811">
            <a:solidFill>
              <a:srgbClr val="99DDFF"/>
            </a:solidFill>
            <a:prstDash val="solid"/>
          </a:ln>
        </p:spPr>
        <p:txBody>
          <a:bodyPr/>
          <a:lstStyle/>
          <a:p>
            <a:endParaRPr lang="pt-BR"/>
          </a:p>
        </p:txBody>
      </p:sp>
      <p:sp>
        <p:nvSpPr>
          <p:cNvPr id="9" name="Text 6"/>
          <p:cNvSpPr/>
          <p:nvPr/>
        </p:nvSpPr>
        <p:spPr>
          <a:xfrm>
            <a:off x="7662267" y="3866317"/>
            <a:ext cx="2727960" cy="347186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>
              <a:lnSpc>
                <a:spcPts val="2734"/>
              </a:lnSpc>
              <a:buNone/>
            </a:pPr>
            <a:r>
              <a:rPr lang="en-US" sz="2187" b="1" dirty="0">
                <a:solidFill>
                  <a:srgbClr val="272525"/>
                </a:solidFill>
                <a:latin typeface="Poppins SemiBold" panose="00000700000000000000" pitchFamily="2" charset="0"/>
                <a:ea typeface="p22-mackinac-pro" pitchFamily="34" charset="-122"/>
                <a:cs typeface="Poppins SemiBold" panose="00000700000000000000" pitchFamily="2" charset="0"/>
              </a:rPr>
              <a:t>Gestão em Evolução</a:t>
            </a:r>
            <a:endParaRPr lang="en-US" sz="2187" dirty="0"/>
          </a:p>
        </p:txBody>
      </p:sp>
      <p:sp>
        <p:nvSpPr>
          <p:cNvPr id="10" name="Text 7"/>
          <p:cNvSpPr/>
          <p:nvPr/>
        </p:nvSpPr>
        <p:spPr>
          <a:xfrm>
            <a:off x="7662267" y="4435673"/>
            <a:ext cx="4694158" cy="1066205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lnSpc>
                <a:spcPts val="2799"/>
              </a:lnSpc>
              <a:buNone/>
            </a:pPr>
            <a:r>
              <a:rPr lang="en-US" sz="1750" dirty="0">
                <a:solidFill>
                  <a:srgbClr val="272525"/>
                </a:solidFill>
                <a:latin typeface="Roboto Lt" pitchFamily="2" charset="0"/>
                <a:ea typeface="Roboto Lt" pitchFamily="2" charset="0"/>
                <a:cs typeface="Roboto Medium" pitchFamily="2" charset="0"/>
              </a:rPr>
              <a:t>Desafios relacionados à gestão de medicamentos em um ambiente de saúde em constante evolução.</a:t>
            </a:r>
            <a:endParaRPr lang="en-US" sz="1750" dirty="0"/>
          </a:p>
        </p:txBody>
      </p:sp>
      <p:pic>
        <p:nvPicPr>
          <p:cNvPr id="15" name="Imagem 14" descr="Interface gráfica do usuário, Aplicativo&#10;&#10;Descrição gerada automaticamente">
            <a:extLst>
              <a:ext uri="{FF2B5EF4-FFF2-40B4-BE49-F238E27FC236}">
                <a16:creationId xmlns:a16="http://schemas.microsoft.com/office/drawing/2014/main" id="{55D90043-33F0-9456-0F33-BAC900678CE3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40699" t="14870"/>
          <a:stretch/>
        </p:blipFill>
        <p:spPr>
          <a:xfrm>
            <a:off x="10703104" y="4725927"/>
            <a:ext cx="3542624" cy="3390393"/>
          </a:xfrm>
          <a:prstGeom prst="rect">
            <a:avLst/>
          </a:prstGeom>
        </p:spPr>
      </p:pic>
    </p:spTree>
  </p:cSld>
  <p:clrMapOvr>
    <a:masterClrMapping/>
  </p:clrMapOvr>
  <p:transition spd="slow">
    <p:push dir="u"/>
  </p:transition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13</TotalTime>
  <Words>438</Words>
  <Application>Microsoft Office PowerPoint</Application>
  <PresentationFormat>Personalizar</PresentationFormat>
  <Paragraphs>70</Paragraphs>
  <Slides>11</Slides>
  <Notes>11</Notes>
  <HiddenSlides>0</HiddenSlides>
  <MMClips>0</MMClips>
  <ScaleCrop>false</ScaleCrop>
  <HeadingPairs>
    <vt:vector size="6" baseType="variant">
      <vt:variant>
        <vt:lpstr>Fontes usadas</vt:lpstr>
      </vt:variant>
      <vt:variant>
        <vt:i4>4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11</vt:i4>
      </vt:variant>
    </vt:vector>
  </HeadingPairs>
  <TitlesOfParts>
    <vt:vector size="16" baseType="lpstr">
      <vt:lpstr>Calibri</vt:lpstr>
      <vt:lpstr>Arial</vt:lpstr>
      <vt:lpstr>Roboto Lt</vt:lpstr>
      <vt:lpstr>Poppins SemiBold</vt:lpstr>
      <vt:lpstr>Office Theme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Marcelo Cardoso Setubal</cp:lastModifiedBy>
  <cp:revision>3</cp:revision>
  <dcterms:created xsi:type="dcterms:W3CDTF">2023-10-17T20:59:25Z</dcterms:created>
  <dcterms:modified xsi:type="dcterms:W3CDTF">2023-10-18T23:23:29Z</dcterms:modified>
</cp:coreProperties>
</file>