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ora" pitchFamily="2" charset="0"/>
      <p:regular r:id="rId18"/>
      <p:bold r:id="rId19"/>
      <p:italic r:id="rId20"/>
      <p:boldItalic r:id="rId21"/>
    </p:embeddedFont>
    <p:embeddedFont>
      <p:font typeface="Source Sans Pro" panose="020B0503030403020204" pitchFamily="34" charset="0"/>
      <p:regular r:id="rId2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86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2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1" name="Shape 0">
            <a:extLst>
              <a:ext uri="{FF2B5EF4-FFF2-40B4-BE49-F238E27FC236}">
                <a16:creationId xmlns:a16="http://schemas.microsoft.com/office/drawing/2014/main" id="{DFCA01DF-91A3-6C14-61BA-2CDC28CA457E}"/>
              </a:ext>
            </a:extLst>
          </p:cNvPr>
          <p:cNvSpPr/>
          <p:nvPr/>
        </p:nvSpPr>
        <p:spPr>
          <a:xfrm>
            <a:off x="5486400" y="0"/>
            <a:ext cx="91440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6319599" y="2679025"/>
            <a:ext cx="6080760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249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Racismo no Futebol</a:t>
            </a:r>
            <a:endParaRPr lang="en-US" sz="5249" dirty="0"/>
          </a:p>
        </p:txBody>
      </p:sp>
      <p:sp>
        <p:nvSpPr>
          <p:cNvPr id="5" name="Text 2"/>
          <p:cNvSpPr/>
          <p:nvPr/>
        </p:nvSpPr>
        <p:spPr>
          <a:xfrm>
            <a:off x="6319599" y="3845481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futebol é um esporte amado mundialmente, mas infelizmente ainda enfrenta desafios relacionados ao racismo. Neste slide, exploraremos a complexidade do racismo dentro do futebol.</a:t>
            </a:r>
            <a:endParaRPr lang="en-US" sz="1750" dirty="0"/>
          </a:p>
        </p:txBody>
      </p:sp>
      <p:pic>
        <p:nvPicPr>
          <p:cNvPr id="1026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0C144832-C583-F003-F7E7-C7ACE5540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172" y="-445347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0CA0A459-06A1-A891-EE9C-20DDE16A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72" y="6812186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47104" y="3252787"/>
            <a:ext cx="4266128" cy="6665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249"/>
              </a:lnSpc>
              <a:buNone/>
            </a:pPr>
            <a:r>
              <a:rPr lang="en-US" sz="4199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Papel da Mídia</a:t>
            </a:r>
            <a:endParaRPr lang="en-US" sz="4199" dirty="0"/>
          </a:p>
        </p:txBody>
      </p:sp>
      <p:sp>
        <p:nvSpPr>
          <p:cNvPr id="5" name="Text 2"/>
          <p:cNvSpPr/>
          <p:nvPr/>
        </p:nvSpPr>
        <p:spPr>
          <a:xfrm>
            <a:off x="2547104" y="4239220"/>
            <a:ext cx="9536192" cy="68270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mídia desempenha um papel significativo na percepção e na narrativa do racismo no futebol. Vamos explorar como ela pode perpetuar ou combater esse problema.</a:t>
            </a:r>
            <a:endParaRPr lang="en-US" sz="1680" dirty="0"/>
          </a:p>
        </p:txBody>
      </p:sp>
      <p:sp>
        <p:nvSpPr>
          <p:cNvPr id="6" name="Shape 3"/>
          <p:cNvSpPr/>
          <p:nvPr/>
        </p:nvSpPr>
        <p:spPr>
          <a:xfrm>
            <a:off x="2547104" y="5328404"/>
            <a:ext cx="479941" cy="479941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2729865" y="5368409"/>
            <a:ext cx="114300" cy="3998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2519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519" dirty="0"/>
          </a:p>
        </p:txBody>
      </p:sp>
      <p:sp>
        <p:nvSpPr>
          <p:cNvPr id="8" name="Text 5"/>
          <p:cNvSpPr/>
          <p:nvPr/>
        </p:nvSpPr>
        <p:spPr>
          <a:xfrm>
            <a:off x="3240286" y="5401747"/>
            <a:ext cx="2343388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Reforço de estereótipos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3240286" y="6281261"/>
            <a:ext cx="2343388" cy="10240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Análise de casos em que a mídia pode reforçar preconceitos raciais.</a:t>
            </a:r>
            <a:endParaRPr lang="en-US" sz="1680" dirty="0"/>
          </a:p>
        </p:txBody>
      </p:sp>
      <p:sp>
        <p:nvSpPr>
          <p:cNvPr id="10" name="Shape 7"/>
          <p:cNvSpPr/>
          <p:nvPr/>
        </p:nvSpPr>
        <p:spPr>
          <a:xfrm>
            <a:off x="5796915" y="5328404"/>
            <a:ext cx="479941" cy="479941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5949196" y="5368409"/>
            <a:ext cx="175260" cy="3998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2519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519" dirty="0"/>
          </a:p>
        </p:txBody>
      </p:sp>
      <p:sp>
        <p:nvSpPr>
          <p:cNvPr id="12" name="Text 9"/>
          <p:cNvSpPr/>
          <p:nvPr/>
        </p:nvSpPr>
        <p:spPr>
          <a:xfrm>
            <a:off x="6490097" y="5401747"/>
            <a:ext cx="2343388" cy="6662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Dar voz à diversidade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490097" y="6281261"/>
            <a:ext cx="2343388" cy="136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importância de oferecer espaço para os jogadores negros compartilharem suas experiências.</a:t>
            </a:r>
            <a:endParaRPr lang="en-US" sz="1680" dirty="0"/>
          </a:p>
        </p:txBody>
      </p:sp>
      <p:sp>
        <p:nvSpPr>
          <p:cNvPr id="14" name="Shape 11"/>
          <p:cNvSpPr/>
          <p:nvPr/>
        </p:nvSpPr>
        <p:spPr>
          <a:xfrm>
            <a:off x="9046726" y="5328404"/>
            <a:ext cx="479941" cy="479941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9199007" y="5368409"/>
            <a:ext cx="175260" cy="3998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2519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519" dirty="0"/>
          </a:p>
        </p:txBody>
      </p:sp>
      <p:sp>
        <p:nvSpPr>
          <p:cNvPr id="16" name="Text 13"/>
          <p:cNvSpPr/>
          <p:nvPr/>
        </p:nvSpPr>
        <p:spPr>
          <a:xfrm>
            <a:off x="9739908" y="5401747"/>
            <a:ext cx="2301240" cy="33313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624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Influência positiva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9739908" y="5948124"/>
            <a:ext cx="2343388" cy="136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687"/>
              </a:lnSpc>
              <a:buNone/>
            </a:pPr>
            <a:r>
              <a:rPr lang="en-US" sz="168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Como a mídia pode utilizar sua influência para combater o racismo e promover igualdade.</a:t>
            </a:r>
            <a:endParaRPr lang="en-US" sz="1680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666286"/>
          </a:xfrm>
          <a:prstGeom prst="rect">
            <a:avLst/>
          </a:prstGeom>
        </p:spPr>
      </p:pic>
      <p:pic>
        <p:nvPicPr>
          <p:cNvPr id="20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0466F7E8-BCCB-37F2-CCF3-B04E2662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106" y="4154989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4614D649-1DB6-5624-D245-0ECFD722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046" y="624389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348389" y="1623893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Perspectivas para um Futebol Antirracista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3456980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futebol pode se tornar mais inclusivo e igualitário? Vamos discutir estratégias viáveis e provocar uma reflexão sobre o futuro do esporte.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2348389" y="4639866"/>
            <a:ext cx="43662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Educação e conscientização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2348389" y="5278517"/>
            <a:ext cx="469570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importância de programas educacionais para prevenir e combater o racismo.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3687" y="4639866"/>
            <a:ext cx="469570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Diversidade e representatividade</a:t>
            </a:r>
            <a:endParaRPr lang="en-US" sz="2624" dirty="0"/>
          </a:p>
        </p:txBody>
      </p:sp>
      <p:sp>
        <p:nvSpPr>
          <p:cNvPr id="9" name="Text 6"/>
          <p:cNvSpPr/>
          <p:nvPr/>
        </p:nvSpPr>
        <p:spPr>
          <a:xfrm>
            <a:off x="7593687" y="5694997"/>
            <a:ext cx="4695706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valorização da diversidade e a necessidade de maior representatividade no futebol.</a:t>
            </a:r>
            <a:endParaRPr lang="en-US" sz="1750" dirty="0"/>
          </a:p>
        </p:txBody>
      </p:sp>
      <p:pic>
        <p:nvPicPr>
          <p:cNvPr id="11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62151AD0-9130-1DB6-5DF4-8724A1A2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56" y="-786650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EB00E4DB-11D4-4C83-8C31-B12438B1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149" y="4499913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3199" y="2498646"/>
            <a:ext cx="58902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Contexto do Futebol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833199" y="3526274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futebol é um esporte global com milhões de fãs apaixonados. Vamos contextualizar a sua importância e a dimensão do seu impacto na sociedade.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88601" y="4486989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História rica e tradicional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188601" y="4931212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Paixão e engajamento dos torcedores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88601" y="5375434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Influência cultural e econômica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1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AE84D605-5185-071A-B3A0-3422F994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72" y="-471329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429828" y="601147"/>
            <a:ext cx="8442960" cy="6829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378"/>
              </a:lnSpc>
              <a:buNone/>
            </a:pPr>
            <a:r>
              <a:rPr lang="en-US" sz="4302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 História do Racismo no Futebol</a:t>
            </a:r>
            <a:endParaRPr lang="en-US" sz="4302" dirty="0"/>
          </a:p>
        </p:txBody>
      </p:sp>
      <p:sp>
        <p:nvSpPr>
          <p:cNvPr id="5" name="Text 2"/>
          <p:cNvSpPr/>
          <p:nvPr/>
        </p:nvSpPr>
        <p:spPr>
          <a:xfrm>
            <a:off x="2429828" y="1721168"/>
            <a:ext cx="9770745" cy="699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53"/>
              </a:lnSpc>
              <a:buNone/>
            </a:pPr>
            <a:r>
              <a:rPr lang="en-US" sz="172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racismo no futebol tem raízes históricas profundas. Vamos entender como o preconceito racial se manifestou ao longo do tempo.</a:t>
            </a:r>
            <a:endParaRPr lang="en-US" sz="1721" dirty="0"/>
          </a:p>
        </p:txBody>
      </p:sp>
      <p:sp>
        <p:nvSpPr>
          <p:cNvPr id="6" name="Shape 3"/>
          <p:cNvSpPr/>
          <p:nvPr/>
        </p:nvSpPr>
        <p:spPr>
          <a:xfrm>
            <a:off x="7301627" y="2666405"/>
            <a:ext cx="27265" cy="4962049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561064" y="3069372"/>
            <a:ext cx="764858" cy="27265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7069336" y="2837140"/>
            <a:ext cx="491728" cy="491728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7254240" y="2878098"/>
            <a:ext cx="121920" cy="4096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27"/>
              </a:lnSpc>
              <a:buNone/>
            </a:pPr>
            <a:r>
              <a:rPr lang="en-US" sz="258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581" dirty="0"/>
          </a:p>
        </p:txBody>
      </p:sp>
      <p:sp>
        <p:nvSpPr>
          <p:cNvPr id="10" name="Text 7"/>
          <p:cNvSpPr/>
          <p:nvPr/>
        </p:nvSpPr>
        <p:spPr>
          <a:xfrm>
            <a:off x="8517255" y="2884884"/>
            <a:ext cx="2804160" cy="3414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Origens e colonização</a:t>
            </a:r>
            <a:endParaRPr lang="en-US" sz="2151" dirty="0"/>
          </a:p>
        </p:txBody>
      </p:sp>
      <p:sp>
        <p:nvSpPr>
          <p:cNvPr id="11" name="Text 8"/>
          <p:cNvSpPr/>
          <p:nvPr/>
        </p:nvSpPr>
        <p:spPr>
          <a:xfrm>
            <a:off x="8517255" y="3444835"/>
            <a:ext cx="3683318" cy="10490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53"/>
              </a:lnSpc>
              <a:buNone/>
            </a:pPr>
            <a:r>
              <a:rPr lang="en-US" sz="172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Exploração das origens históricas do racismo no futebol, desde a colonização até os dias atuais.</a:t>
            </a:r>
            <a:endParaRPr lang="en-US" sz="1721" dirty="0"/>
          </a:p>
        </p:txBody>
      </p:sp>
      <p:sp>
        <p:nvSpPr>
          <p:cNvPr id="12" name="Shape 9"/>
          <p:cNvSpPr/>
          <p:nvPr/>
        </p:nvSpPr>
        <p:spPr>
          <a:xfrm>
            <a:off x="6304478" y="4162008"/>
            <a:ext cx="764858" cy="27265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7069336" y="3929777"/>
            <a:ext cx="491728" cy="491728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7227570" y="3970734"/>
            <a:ext cx="175260" cy="4096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27"/>
              </a:lnSpc>
              <a:buNone/>
            </a:pPr>
            <a:r>
              <a:rPr lang="en-US" sz="258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581" dirty="0"/>
          </a:p>
        </p:txBody>
      </p:sp>
      <p:sp>
        <p:nvSpPr>
          <p:cNvPr id="15" name="Text 12"/>
          <p:cNvSpPr/>
          <p:nvPr/>
        </p:nvSpPr>
        <p:spPr>
          <a:xfrm>
            <a:off x="2429828" y="3977521"/>
            <a:ext cx="3683318" cy="68294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Caso notável: Arthur Wharton</a:t>
            </a:r>
            <a:endParaRPr lang="en-US" sz="2151" dirty="0"/>
          </a:p>
        </p:txBody>
      </p:sp>
      <p:sp>
        <p:nvSpPr>
          <p:cNvPr id="16" name="Text 13"/>
          <p:cNvSpPr/>
          <p:nvPr/>
        </p:nvSpPr>
        <p:spPr>
          <a:xfrm>
            <a:off x="2429828" y="4878943"/>
            <a:ext cx="3683318" cy="13987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753"/>
              </a:lnSpc>
              <a:buNone/>
            </a:pPr>
            <a:r>
              <a:rPr lang="en-US" sz="172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Uma visão sobre a vida de Arthur Wharton, o primeiro jogador negro a atuar na liga de futebol profissional na Inglaterra.</a:t>
            </a:r>
            <a:endParaRPr lang="en-US" sz="1721" dirty="0"/>
          </a:p>
        </p:txBody>
      </p:sp>
      <p:sp>
        <p:nvSpPr>
          <p:cNvPr id="17" name="Shape 14"/>
          <p:cNvSpPr/>
          <p:nvPr/>
        </p:nvSpPr>
        <p:spPr>
          <a:xfrm>
            <a:off x="7561064" y="5639812"/>
            <a:ext cx="764858" cy="27265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5"/>
          <p:cNvSpPr/>
          <p:nvPr/>
        </p:nvSpPr>
        <p:spPr>
          <a:xfrm>
            <a:off x="7069336" y="5407581"/>
            <a:ext cx="491728" cy="491728"/>
          </a:xfrm>
          <a:prstGeom prst="roundRect">
            <a:avLst>
              <a:gd name="adj" fmla="val 13334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6"/>
          <p:cNvSpPr/>
          <p:nvPr/>
        </p:nvSpPr>
        <p:spPr>
          <a:xfrm>
            <a:off x="7223760" y="5448538"/>
            <a:ext cx="182880" cy="4096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27"/>
              </a:lnSpc>
              <a:buNone/>
            </a:pPr>
            <a:r>
              <a:rPr lang="en-US" sz="258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581" dirty="0"/>
          </a:p>
        </p:txBody>
      </p:sp>
      <p:sp>
        <p:nvSpPr>
          <p:cNvPr id="20" name="Text 17"/>
          <p:cNvSpPr/>
          <p:nvPr/>
        </p:nvSpPr>
        <p:spPr>
          <a:xfrm>
            <a:off x="8517255" y="5455325"/>
            <a:ext cx="3040380" cy="34147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89"/>
              </a:lnSpc>
              <a:buNone/>
            </a:pPr>
            <a:r>
              <a:rPr lang="en-US" sz="215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Desigualdade estrutural</a:t>
            </a:r>
            <a:endParaRPr lang="en-US" sz="2151" dirty="0"/>
          </a:p>
        </p:txBody>
      </p:sp>
      <p:sp>
        <p:nvSpPr>
          <p:cNvPr id="21" name="Text 18"/>
          <p:cNvSpPr/>
          <p:nvPr/>
        </p:nvSpPr>
        <p:spPr>
          <a:xfrm>
            <a:off x="8517255" y="6015276"/>
            <a:ext cx="3683318" cy="10490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53"/>
              </a:lnSpc>
              <a:buNone/>
            </a:pPr>
            <a:r>
              <a:rPr lang="en-US" sz="172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Discussão sobre como a desigualdade racial tem persistido dentro das estruturas do futebol.</a:t>
            </a:r>
            <a:endParaRPr lang="en-US" sz="1721" dirty="0"/>
          </a:p>
        </p:txBody>
      </p:sp>
      <p:pic>
        <p:nvPicPr>
          <p:cNvPr id="23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2C409220-6DE8-EC5D-34DD-042748A4D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563" y="6812186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CCA68740-882F-02A0-05C0-5E2E73AE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504" y="-760982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348389" y="806648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Casos Notórios de Racismo no Futebol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2639735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Infelizmente, o racismo no futebol ainda é uma realidade. Vamos destacar alguns casos famosos que demonstram as experiências de jogadores discriminados.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389" y="3600450"/>
            <a:ext cx="3088958" cy="19090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348389" y="5787152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Mario Balotelli</a:t>
            </a:r>
            <a:endParaRPr lang="en-US" sz="2187" dirty="0"/>
          </a:p>
        </p:txBody>
      </p:sp>
      <p:sp>
        <p:nvSpPr>
          <p:cNvPr id="8" name="Text 4"/>
          <p:cNvSpPr/>
          <p:nvPr/>
        </p:nvSpPr>
        <p:spPr>
          <a:xfrm>
            <a:off x="2348389" y="6356509"/>
            <a:ext cx="30889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atacante italiano enfrentou discriminação racial em vários momentos de sua carreira.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02" y="3600450"/>
            <a:ext cx="3088958" cy="190904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770602" y="5787152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Roberto Carlos</a:t>
            </a:r>
            <a:endParaRPr lang="en-US" sz="2187" dirty="0"/>
          </a:p>
        </p:txBody>
      </p:sp>
      <p:sp>
        <p:nvSpPr>
          <p:cNvPr id="11" name="Text 6"/>
          <p:cNvSpPr/>
          <p:nvPr/>
        </p:nvSpPr>
        <p:spPr>
          <a:xfrm>
            <a:off x="5770602" y="6356509"/>
            <a:ext cx="3088958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lendário jogador brasileiro foi alvo de racismo durante sua carreira no futebol.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816" y="3600450"/>
            <a:ext cx="3089077" cy="190916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92816" y="5787271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Liliane Maestrini</a:t>
            </a:r>
            <a:endParaRPr lang="en-US" sz="2187" dirty="0"/>
          </a:p>
        </p:txBody>
      </p:sp>
      <p:sp>
        <p:nvSpPr>
          <p:cNvPr id="14" name="Text 8"/>
          <p:cNvSpPr/>
          <p:nvPr/>
        </p:nvSpPr>
        <p:spPr>
          <a:xfrm>
            <a:off x="9192816" y="6356628"/>
            <a:ext cx="3089077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jogadora brasileira Liliane Maestrini lutou contra o racismo dentro e fora dos campos.</a:t>
            </a:r>
            <a:endParaRPr lang="en-US" sz="1750" dirty="0"/>
          </a:p>
        </p:txBody>
      </p:sp>
      <p:pic>
        <p:nvPicPr>
          <p:cNvPr id="16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328566E0-25D9-2878-0DBE-D529305F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259" y="6917551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903934" y="3010853"/>
            <a:ext cx="8822531" cy="123348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856"/>
              </a:lnSpc>
              <a:buNone/>
            </a:pPr>
            <a:r>
              <a:rPr lang="en-US" sz="3885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Comportamento Racial dos Torcedores</a:t>
            </a:r>
            <a:endParaRPr lang="en-US" sz="3885" dirty="0"/>
          </a:p>
        </p:txBody>
      </p:sp>
      <p:sp>
        <p:nvSpPr>
          <p:cNvPr id="5" name="Text 2"/>
          <p:cNvSpPr/>
          <p:nvPr/>
        </p:nvSpPr>
        <p:spPr>
          <a:xfrm>
            <a:off x="2903934" y="4540329"/>
            <a:ext cx="8822531" cy="63150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6"/>
              </a:lnSpc>
              <a:buNone/>
            </a:pPr>
            <a:r>
              <a:rPr lang="en-US" sz="1554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Os estádios de futebol muitas vezes são palco de comportamentos racistas por parte de torcedores. Vamos explorar esse problema e as consequências para o esporte.</a:t>
            </a:r>
            <a:endParaRPr lang="en-US" sz="1554" dirty="0"/>
          </a:p>
        </p:txBody>
      </p:sp>
      <p:sp>
        <p:nvSpPr>
          <p:cNvPr id="6" name="Shape 3"/>
          <p:cNvSpPr/>
          <p:nvPr/>
        </p:nvSpPr>
        <p:spPr>
          <a:xfrm>
            <a:off x="2903934" y="5547836"/>
            <a:ext cx="443984" cy="443984"/>
          </a:xfrm>
          <a:prstGeom prst="roundRect">
            <a:avLst>
              <a:gd name="adj" fmla="val 13335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3072527" y="5584865"/>
            <a:ext cx="106680" cy="3699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4"/>
              </a:lnSpc>
              <a:buNone/>
            </a:pPr>
            <a:r>
              <a:rPr lang="en-US" sz="233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331" dirty="0"/>
          </a:p>
        </p:txBody>
      </p:sp>
      <p:sp>
        <p:nvSpPr>
          <p:cNvPr id="8" name="Text 5"/>
          <p:cNvSpPr/>
          <p:nvPr/>
        </p:nvSpPr>
        <p:spPr>
          <a:xfrm>
            <a:off x="3545205" y="5615702"/>
            <a:ext cx="2168009" cy="6167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28"/>
              </a:lnSpc>
              <a:buNone/>
            </a:pPr>
            <a:r>
              <a:rPr lang="en-US" sz="1942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Gritos e cânticos ofensivos</a:t>
            </a:r>
            <a:endParaRPr lang="en-US" sz="1942" dirty="0"/>
          </a:p>
        </p:txBody>
      </p:sp>
      <p:sp>
        <p:nvSpPr>
          <p:cNvPr id="9" name="Text 6"/>
          <p:cNvSpPr/>
          <p:nvPr/>
        </p:nvSpPr>
        <p:spPr>
          <a:xfrm>
            <a:off x="3545205" y="6429732"/>
            <a:ext cx="2168009" cy="9472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6"/>
              </a:lnSpc>
              <a:buNone/>
            </a:pPr>
            <a:r>
              <a:rPr lang="en-US" sz="1554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Exemplos de comportamento racista nas arquibancadas.</a:t>
            </a:r>
            <a:endParaRPr lang="en-US" sz="1554" dirty="0"/>
          </a:p>
        </p:txBody>
      </p:sp>
      <p:sp>
        <p:nvSpPr>
          <p:cNvPr id="10" name="Shape 7"/>
          <p:cNvSpPr/>
          <p:nvPr/>
        </p:nvSpPr>
        <p:spPr>
          <a:xfrm>
            <a:off x="5910501" y="5547836"/>
            <a:ext cx="443984" cy="443984"/>
          </a:xfrm>
          <a:prstGeom prst="roundRect">
            <a:avLst>
              <a:gd name="adj" fmla="val 13335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6052423" y="5584865"/>
            <a:ext cx="160020" cy="3699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4"/>
              </a:lnSpc>
              <a:buNone/>
            </a:pPr>
            <a:r>
              <a:rPr lang="en-US" sz="233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331" dirty="0"/>
          </a:p>
        </p:txBody>
      </p:sp>
      <p:sp>
        <p:nvSpPr>
          <p:cNvPr id="12" name="Text 9"/>
          <p:cNvSpPr/>
          <p:nvPr/>
        </p:nvSpPr>
        <p:spPr>
          <a:xfrm>
            <a:off x="6551771" y="5615702"/>
            <a:ext cx="2168009" cy="9251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28"/>
              </a:lnSpc>
              <a:buNone/>
            </a:pPr>
            <a:r>
              <a:rPr lang="en-US" sz="1942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Impacto no psicológico dos jogadores</a:t>
            </a:r>
            <a:endParaRPr lang="en-US" sz="1942" dirty="0"/>
          </a:p>
        </p:txBody>
      </p:sp>
      <p:sp>
        <p:nvSpPr>
          <p:cNvPr id="13" name="Text 10"/>
          <p:cNvSpPr/>
          <p:nvPr/>
        </p:nvSpPr>
        <p:spPr>
          <a:xfrm>
            <a:off x="6551771" y="6738104"/>
            <a:ext cx="2168009" cy="9472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6"/>
              </a:lnSpc>
              <a:buNone/>
            </a:pPr>
            <a:r>
              <a:rPr lang="en-US" sz="1554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Como o racismo afeta a saúde mental dos jogadores.</a:t>
            </a:r>
            <a:endParaRPr lang="en-US" sz="1554" dirty="0"/>
          </a:p>
        </p:txBody>
      </p:sp>
      <p:sp>
        <p:nvSpPr>
          <p:cNvPr id="14" name="Shape 11"/>
          <p:cNvSpPr/>
          <p:nvPr/>
        </p:nvSpPr>
        <p:spPr>
          <a:xfrm>
            <a:off x="8917067" y="5547836"/>
            <a:ext cx="443984" cy="443984"/>
          </a:xfrm>
          <a:prstGeom prst="roundRect">
            <a:avLst>
              <a:gd name="adj" fmla="val 13335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9055179" y="5584865"/>
            <a:ext cx="167640" cy="36992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914"/>
              </a:lnSpc>
              <a:buNone/>
            </a:pPr>
            <a:r>
              <a:rPr lang="en-US" sz="233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331" dirty="0"/>
          </a:p>
        </p:txBody>
      </p:sp>
      <p:sp>
        <p:nvSpPr>
          <p:cNvPr id="16" name="Text 13"/>
          <p:cNvSpPr/>
          <p:nvPr/>
        </p:nvSpPr>
        <p:spPr>
          <a:xfrm>
            <a:off x="9558338" y="5615702"/>
            <a:ext cx="2168009" cy="9251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28"/>
              </a:lnSpc>
              <a:buNone/>
            </a:pPr>
            <a:r>
              <a:rPr lang="en-US" sz="1942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Estratégias para combater a discriminação</a:t>
            </a:r>
            <a:endParaRPr lang="en-US" sz="1942" dirty="0"/>
          </a:p>
        </p:txBody>
      </p:sp>
      <p:sp>
        <p:nvSpPr>
          <p:cNvPr id="17" name="Text 14"/>
          <p:cNvSpPr/>
          <p:nvPr/>
        </p:nvSpPr>
        <p:spPr>
          <a:xfrm>
            <a:off x="9558338" y="6738104"/>
            <a:ext cx="2168009" cy="9472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486"/>
              </a:lnSpc>
              <a:buNone/>
            </a:pPr>
            <a:r>
              <a:rPr lang="en-US" sz="1554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Iniciativas que buscam erradicar o racismo nos estádios.</a:t>
            </a:r>
            <a:endParaRPr lang="en-US" sz="1554" dirty="0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2466737"/>
          </a:xfrm>
          <a:prstGeom prst="rect">
            <a:avLst/>
          </a:prstGeom>
        </p:spPr>
      </p:pic>
      <p:pic>
        <p:nvPicPr>
          <p:cNvPr id="20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2DB8D652-0995-81FE-2C6B-C1837FD0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56" y="1557705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123DD285-526C-A7CE-A414-994FAE47C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984" y="-712460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348389" y="1851541"/>
            <a:ext cx="823722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Desafios para Jogadores Negros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2990255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Jogadores negros frequentemente enfrentam desafios significativos dentro do futebol. Vamos explorar essas dificuldades e seu impacto.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2348389" y="3950970"/>
            <a:ext cx="3163014" cy="2427089"/>
          </a:xfrm>
          <a:prstGeom prst="roundRect">
            <a:avLst>
              <a:gd name="adj" fmla="val 2746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2570559" y="417314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Falta de oportunidades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2570559" y="5089684"/>
            <a:ext cx="271867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Jogadores negros têm maior dificuldade de acesso a oportunidades profissionais.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733574" y="3950970"/>
            <a:ext cx="3163014" cy="2427089"/>
          </a:xfrm>
          <a:prstGeom prst="roundRect">
            <a:avLst>
              <a:gd name="adj" fmla="val 2746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5955744" y="417314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Estereótipos e preconceitos</a:t>
            </a:r>
            <a:endParaRPr lang="en-US" sz="2187" dirty="0"/>
          </a:p>
        </p:txBody>
      </p:sp>
      <p:sp>
        <p:nvSpPr>
          <p:cNvPr id="11" name="Text 8"/>
          <p:cNvSpPr/>
          <p:nvPr/>
        </p:nvSpPr>
        <p:spPr>
          <a:xfrm>
            <a:off x="5955744" y="5089684"/>
            <a:ext cx="271867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Como a perpetuação de estereótipos afeta a carreira de jogadores negros.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118759" y="3950970"/>
            <a:ext cx="3163014" cy="2427089"/>
          </a:xfrm>
          <a:prstGeom prst="roundRect">
            <a:avLst>
              <a:gd name="adj" fmla="val 2746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0"/>
          <p:cNvSpPr/>
          <p:nvPr/>
        </p:nvSpPr>
        <p:spPr>
          <a:xfrm>
            <a:off x="9340929" y="4173141"/>
            <a:ext cx="2718673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Apoio e representatividade</a:t>
            </a:r>
            <a:endParaRPr lang="en-US" sz="2187" dirty="0"/>
          </a:p>
        </p:txBody>
      </p:sp>
      <p:sp>
        <p:nvSpPr>
          <p:cNvPr id="14" name="Text 11"/>
          <p:cNvSpPr/>
          <p:nvPr/>
        </p:nvSpPr>
        <p:spPr>
          <a:xfrm>
            <a:off x="9340929" y="5089684"/>
            <a:ext cx="271867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importância de promover essa representatividade no esporte.</a:t>
            </a:r>
            <a:endParaRPr lang="en-US" sz="1750" dirty="0"/>
          </a:p>
        </p:txBody>
      </p:sp>
      <p:pic>
        <p:nvPicPr>
          <p:cNvPr id="16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1DB6321E-9A03-3E96-D63C-EBEDD944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56" y="-550495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DE3F9585-C6AD-FEEF-EEEF-8A6D3647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633" y="4649872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348389" y="1793319"/>
            <a:ext cx="65074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Campanhas Antirracismo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2932033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Iniciativas e campanhas dentro do futebol que visam combater o racismo. Vamos conhecer algumas das mais impactantes ações de conscientização.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2348389" y="4114919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Show Racism the Red Card</a:t>
            </a:r>
            <a:endParaRPr lang="en-US" sz="2624" dirty="0"/>
          </a:p>
        </p:txBody>
      </p:sp>
      <p:sp>
        <p:nvSpPr>
          <p:cNvPr id="7" name="Text 4"/>
          <p:cNvSpPr/>
          <p:nvPr/>
        </p:nvSpPr>
        <p:spPr>
          <a:xfrm>
            <a:off x="2348389" y="5170051"/>
            <a:ext cx="294941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Campanha internacional que utiliza o futebol para educar contra o racismo.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847398" y="4114919"/>
            <a:ext cx="2666286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Kick It Out</a:t>
            </a:r>
            <a:endParaRPr lang="en-US" sz="2624" dirty="0"/>
          </a:p>
        </p:txBody>
      </p:sp>
      <p:sp>
        <p:nvSpPr>
          <p:cNvPr id="9" name="Text 6"/>
          <p:cNvSpPr/>
          <p:nvPr/>
        </p:nvSpPr>
        <p:spPr>
          <a:xfrm>
            <a:off x="5847398" y="4753570"/>
            <a:ext cx="294941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Iniciativa britânica que trabalha para eliminar o racismo no futebol em todas as suas formas.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346406" y="4114919"/>
            <a:ext cx="2949416" cy="83296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FIFA's Say No to Racism</a:t>
            </a:r>
            <a:endParaRPr lang="en-US" sz="2624" dirty="0"/>
          </a:p>
        </p:txBody>
      </p:sp>
      <p:sp>
        <p:nvSpPr>
          <p:cNvPr id="11" name="Text 8"/>
          <p:cNvSpPr/>
          <p:nvPr/>
        </p:nvSpPr>
        <p:spPr>
          <a:xfrm>
            <a:off x="9346406" y="5170051"/>
            <a:ext cx="2949416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Ação da FIFA para promover uma mensagem de igualdade e rejeição ao racismo.</a:t>
            </a:r>
            <a:endParaRPr lang="en-US" sz="1750" dirty="0"/>
          </a:p>
        </p:txBody>
      </p:sp>
      <p:pic>
        <p:nvPicPr>
          <p:cNvPr id="13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4D80C93F-60AC-0E36-EE5C-0832092C3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633" y="1514778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4EA340FC-9969-7ED6-54BA-D8591568D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56" y="7018705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2348389" y="896183"/>
            <a:ext cx="981456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Respostas das Autoridades do Futebol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348389" y="2034897"/>
            <a:ext cx="9933503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 organizações esportivas têm papel fundamental no combate ao racismo. Como elas têm lidado com essa questão e tomado medidas concretas?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301270" y="2995612"/>
            <a:ext cx="27742" cy="4337685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7565053" y="3405247"/>
            <a:ext cx="777597" cy="27742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7065109" y="3169206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7254061" y="3210877"/>
            <a:ext cx="1219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624" dirty="0"/>
          </a:p>
        </p:txBody>
      </p:sp>
      <p:sp>
        <p:nvSpPr>
          <p:cNvPr id="10" name="Text 7"/>
          <p:cNvSpPr/>
          <p:nvPr/>
        </p:nvSpPr>
        <p:spPr>
          <a:xfrm>
            <a:off x="8537138" y="3217783"/>
            <a:ext cx="367284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Regulamentações e políticas</a:t>
            </a:r>
            <a:endParaRPr lang="en-US" sz="2187" dirty="0"/>
          </a:p>
        </p:txBody>
      </p:sp>
      <p:sp>
        <p:nvSpPr>
          <p:cNvPr id="11" name="Text 8"/>
          <p:cNvSpPr/>
          <p:nvPr/>
        </p:nvSpPr>
        <p:spPr>
          <a:xfrm>
            <a:off x="8537138" y="3787140"/>
            <a:ext cx="374475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Análise das diretrizes estabelecidas pelas autoridades do futebol.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7512" y="4516100"/>
            <a:ext cx="777597" cy="27742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7065109" y="4280059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7227391" y="4321731"/>
            <a:ext cx="17526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2348389" y="4328636"/>
            <a:ext cx="3744635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Punições a jogadores e clubes</a:t>
            </a:r>
            <a:endParaRPr lang="en-US" sz="2187" dirty="0"/>
          </a:p>
        </p:txBody>
      </p:sp>
      <p:sp>
        <p:nvSpPr>
          <p:cNvPr id="16" name="Text 13"/>
          <p:cNvSpPr/>
          <p:nvPr/>
        </p:nvSpPr>
        <p:spPr>
          <a:xfrm>
            <a:off x="2348389" y="5245179"/>
            <a:ext cx="374463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r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Como as entidades esportivas respondem a incidentes racistas.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565053" y="5663029"/>
            <a:ext cx="777597" cy="27742"/>
          </a:xfrm>
          <a:prstGeom prst="rect">
            <a:avLst/>
          </a:prstGeom>
          <a:solidFill>
            <a:srgbClr val="38512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5"/>
          <p:cNvSpPr/>
          <p:nvPr/>
        </p:nvSpPr>
        <p:spPr>
          <a:xfrm>
            <a:off x="7065109" y="542698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0E0C0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6"/>
          <p:cNvSpPr/>
          <p:nvPr/>
        </p:nvSpPr>
        <p:spPr>
          <a:xfrm>
            <a:off x="7223581" y="5468660"/>
            <a:ext cx="18288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624" dirty="0"/>
          </a:p>
        </p:txBody>
      </p:sp>
      <p:sp>
        <p:nvSpPr>
          <p:cNvPr id="20" name="Text 17"/>
          <p:cNvSpPr/>
          <p:nvPr/>
        </p:nvSpPr>
        <p:spPr>
          <a:xfrm>
            <a:off x="8537138" y="5475565"/>
            <a:ext cx="326136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87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Campanhas educacionais</a:t>
            </a:r>
            <a:endParaRPr lang="en-US" sz="2187" dirty="0"/>
          </a:p>
        </p:txBody>
      </p:sp>
      <p:sp>
        <p:nvSpPr>
          <p:cNvPr id="21" name="Text 18"/>
          <p:cNvSpPr/>
          <p:nvPr/>
        </p:nvSpPr>
        <p:spPr>
          <a:xfrm>
            <a:off x="8537138" y="6044922"/>
            <a:ext cx="3744754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Iniciativas para educar jogadores e torcedores sobre o problema do racismo.</a:t>
            </a:r>
            <a:endParaRPr lang="en-US" sz="1750" dirty="0"/>
          </a:p>
        </p:txBody>
      </p:sp>
      <p:pic>
        <p:nvPicPr>
          <p:cNvPr id="23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98117D0D-DDFB-C21A-7AA8-32691A1D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633" y="-431050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7DEF81C2-62DC-3208-A694-194C205F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368" y="6360383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3199" y="2151459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Impacto do Racismo na Saúde dos Atletas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833199" y="3873460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Além das implicações sociais, o racismo também afeta o desempenho e a saúde mental dos jogadores. Vamos discutir essa questão delicada.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188601" y="4834176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Efeitos psicológicos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188601" y="5278398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Pressão e ansiedade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88601" y="5722620"/>
            <a:ext cx="7122200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Equidade no esporte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11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5AEA288B-45BB-9C25-D7FD-9D5184FB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267" y="-501654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ola de Futebol Vintage em Couro Marrom PNG transparente - StickPNG">
            <a:extLst>
              <a:ext uri="{FF2B5EF4-FFF2-40B4-BE49-F238E27FC236}">
                <a16:creationId xmlns:a16="http://schemas.microsoft.com/office/drawing/2014/main" id="{2127F67C-5B2C-6A41-4F4C-2FB67758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58" y="7256686"/>
            <a:ext cx="1945828" cy="19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730</Words>
  <Application>Microsoft Office PowerPoint</Application>
  <PresentationFormat>Personalizar</PresentationFormat>
  <Paragraphs>97</Paragraphs>
  <Slides>11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6" baseType="lpstr">
      <vt:lpstr>Lora</vt:lpstr>
      <vt:lpstr>Calibri</vt:lpstr>
      <vt:lpstr>Arial</vt:lpstr>
      <vt:lpstr>Source Sans Pro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Marcelo Cardoso Setubal</cp:lastModifiedBy>
  <cp:revision>3</cp:revision>
  <dcterms:created xsi:type="dcterms:W3CDTF">2023-10-18T00:04:56Z</dcterms:created>
  <dcterms:modified xsi:type="dcterms:W3CDTF">2023-10-18T23:20:46Z</dcterms:modified>
</cp:coreProperties>
</file>