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4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833199" y="2679025"/>
            <a:ext cx="603504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66FF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Lei Maria da Penha</a:t>
            </a:r>
            <a:endParaRPr lang="en-US" sz="5249" dirty="0">
              <a:solidFill>
                <a:srgbClr val="FF66FF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84548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Lei Maria da Penha é uma lei brasileira, criada para proteger as mulheres de qualquer forma de violência doméstica e familiar. A lei é um importante instrumento para combater a violência de gênero no Brasil.</a:t>
            </a:r>
            <a:endParaRPr lang="en-US" sz="1750" dirty="0"/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 rotWithShape="1">
          <a:blip r:embed="rId3"/>
          <a:srcRect r="1728" b="10061"/>
          <a:stretch/>
        </p:blipFill>
        <p:spPr>
          <a:xfrm>
            <a:off x="9572880" y="0"/>
            <a:ext cx="5057519" cy="822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2037993" y="656987"/>
            <a:ext cx="5074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66FF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Contexto Histórico</a:t>
            </a:r>
            <a:endParaRPr lang="en-US" sz="4374" dirty="0">
              <a:solidFill>
                <a:srgbClr val="FF66FF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2357438" y="1795701"/>
            <a:ext cx="27742" cy="5776793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621220" y="2205335"/>
            <a:ext cx="777597" cy="27742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2121277" y="196929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2287369" y="2010966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593306" y="201787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Antes da Lei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3593306" y="258722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Antes da criação da Lei Maria da Penha, a violência contra a mulher era tratada como um crime menor no Brasil, frequentemente ignorado pelas autoridades.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621220" y="4204990"/>
            <a:ext cx="777597" cy="27742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Shape 10"/>
          <p:cNvSpPr/>
          <p:nvPr/>
        </p:nvSpPr>
        <p:spPr>
          <a:xfrm>
            <a:off x="2121277" y="396894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2287369" y="4010620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593306" y="401752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Crime Brutal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3593306" y="4586883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Maria da Penha, a mulher que deu nome à lei homônima, sobreviveu a duas tentativas de homicídio por seu então marido, em 1983 e 1986.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2621220" y="6204645"/>
            <a:ext cx="777597" cy="27742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Shape 15"/>
          <p:cNvSpPr/>
          <p:nvPr/>
        </p:nvSpPr>
        <p:spPr>
          <a:xfrm>
            <a:off x="2121277" y="596860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2287369" y="6010275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3593306" y="6017181"/>
            <a:ext cx="2880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Pressão Internacional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3593306" y="658653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Depois de décadas de pressão internacional de grupos de defesa dos direitos das mulheres, a Lei Maria da Penha foi finalmente sancionada em 2006.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678656" y="1345883"/>
            <a:ext cx="4800600" cy="5655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53"/>
              </a:lnSpc>
              <a:buNone/>
            </a:pPr>
            <a:r>
              <a:rPr lang="en-US" sz="3563" b="1" dirty="0">
                <a:solidFill>
                  <a:srgbClr val="FF66FF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Os Tipos de Violência</a:t>
            </a:r>
            <a:endParaRPr lang="en-US" sz="3563" dirty="0">
              <a:solidFill>
                <a:srgbClr val="FF66FF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678656" y="2324338"/>
            <a:ext cx="407194" cy="407194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813673" y="2358271"/>
            <a:ext cx="13716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1</a:t>
            </a:r>
            <a:endParaRPr lang="en-US" sz="2138" dirty="0"/>
          </a:p>
        </p:txBody>
      </p:sp>
      <p:sp>
        <p:nvSpPr>
          <p:cNvPr id="7" name="Text 5"/>
          <p:cNvSpPr/>
          <p:nvPr/>
        </p:nvSpPr>
        <p:spPr>
          <a:xfrm>
            <a:off x="1266825" y="2386489"/>
            <a:ext cx="182880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Violência Física</a:t>
            </a:r>
            <a:endParaRPr lang="en-US" sz="1781" dirty="0"/>
          </a:p>
        </p:txBody>
      </p:sp>
      <p:sp>
        <p:nvSpPr>
          <p:cNvPr id="8" name="Text 6"/>
          <p:cNvSpPr/>
          <p:nvPr/>
        </p:nvSpPr>
        <p:spPr>
          <a:xfrm>
            <a:off x="1266825" y="2850237"/>
            <a:ext cx="3214688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Inclui agressão física, empurrões, tapas e outros atos violentos que possam causar ferimentos ou morte.</a:t>
            </a:r>
            <a:endParaRPr lang="en-US" sz="1425" dirty="0"/>
          </a:p>
        </p:txBody>
      </p:sp>
      <p:sp>
        <p:nvSpPr>
          <p:cNvPr id="9" name="Shape 7"/>
          <p:cNvSpPr/>
          <p:nvPr/>
        </p:nvSpPr>
        <p:spPr>
          <a:xfrm>
            <a:off x="4662488" y="2324338"/>
            <a:ext cx="407194" cy="407194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4797504" y="2358271"/>
            <a:ext cx="13716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2</a:t>
            </a:r>
            <a:endParaRPr lang="en-US" sz="2138" dirty="0"/>
          </a:p>
        </p:txBody>
      </p:sp>
      <p:sp>
        <p:nvSpPr>
          <p:cNvPr id="11" name="Text 9"/>
          <p:cNvSpPr/>
          <p:nvPr/>
        </p:nvSpPr>
        <p:spPr>
          <a:xfrm>
            <a:off x="5250656" y="2386489"/>
            <a:ext cx="240030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Violência Psicológica</a:t>
            </a:r>
            <a:endParaRPr lang="en-US" sz="1781" dirty="0"/>
          </a:p>
        </p:txBody>
      </p:sp>
      <p:sp>
        <p:nvSpPr>
          <p:cNvPr id="12" name="Text 10"/>
          <p:cNvSpPr/>
          <p:nvPr/>
        </p:nvSpPr>
        <p:spPr>
          <a:xfrm>
            <a:off x="5250656" y="2850237"/>
            <a:ext cx="3214688" cy="1447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Inclui ameaças, humilhações, chantagem emocional, controle e manipulação, além de causar profundos danos emocionais nas vítimas.</a:t>
            </a:r>
            <a:endParaRPr lang="en-US" sz="1425" dirty="0"/>
          </a:p>
        </p:txBody>
      </p:sp>
      <p:sp>
        <p:nvSpPr>
          <p:cNvPr id="13" name="Shape 11"/>
          <p:cNvSpPr/>
          <p:nvPr/>
        </p:nvSpPr>
        <p:spPr>
          <a:xfrm>
            <a:off x="678656" y="4620458"/>
            <a:ext cx="407194" cy="407194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2"/>
          <p:cNvSpPr/>
          <p:nvPr/>
        </p:nvSpPr>
        <p:spPr>
          <a:xfrm>
            <a:off x="813673" y="4654391"/>
            <a:ext cx="13716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3</a:t>
            </a:r>
            <a:endParaRPr lang="en-US" sz="2138" dirty="0"/>
          </a:p>
        </p:txBody>
      </p:sp>
      <p:sp>
        <p:nvSpPr>
          <p:cNvPr id="15" name="Text 13"/>
          <p:cNvSpPr/>
          <p:nvPr/>
        </p:nvSpPr>
        <p:spPr>
          <a:xfrm>
            <a:off x="1266825" y="4682609"/>
            <a:ext cx="182880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Violência Sexual</a:t>
            </a:r>
            <a:endParaRPr lang="en-US" sz="1781" dirty="0"/>
          </a:p>
        </p:txBody>
      </p:sp>
      <p:sp>
        <p:nvSpPr>
          <p:cNvPr id="16" name="Text 14"/>
          <p:cNvSpPr/>
          <p:nvPr/>
        </p:nvSpPr>
        <p:spPr>
          <a:xfrm>
            <a:off x="1266825" y="5146357"/>
            <a:ext cx="3214688" cy="1158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Inclui o abuso sexual em geral, mesmo dentro de um relacionamento, como estupro, coerção sexual ou qualquer conduta sexual forçada.</a:t>
            </a:r>
            <a:endParaRPr lang="en-US" sz="1425" dirty="0"/>
          </a:p>
        </p:txBody>
      </p:sp>
      <p:sp>
        <p:nvSpPr>
          <p:cNvPr id="17" name="Shape 15"/>
          <p:cNvSpPr/>
          <p:nvPr/>
        </p:nvSpPr>
        <p:spPr>
          <a:xfrm>
            <a:off x="4662488" y="4620458"/>
            <a:ext cx="407194" cy="407194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6"/>
          <p:cNvSpPr/>
          <p:nvPr/>
        </p:nvSpPr>
        <p:spPr>
          <a:xfrm>
            <a:off x="4797504" y="4654391"/>
            <a:ext cx="13716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4</a:t>
            </a:r>
            <a:endParaRPr lang="en-US" sz="2138" dirty="0"/>
          </a:p>
        </p:txBody>
      </p:sp>
      <p:sp>
        <p:nvSpPr>
          <p:cNvPr id="19" name="Text 17"/>
          <p:cNvSpPr/>
          <p:nvPr/>
        </p:nvSpPr>
        <p:spPr>
          <a:xfrm>
            <a:off x="5250656" y="4682609"/>
            <a:ext cx="240030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Violência Patrimonial</a:t>
            </a:r>
            <a:endParaRPr lang="en-US" sz="1781" dirty="0"/>
          </a:p>
        </p:txBody>
      </p:sp>
      <p:sp>
        <p:nvSpPr>
          <p:cNvPr id="20" name="Text 18"/>
          <p:cNvSpPr/>
          <p:nvPr/>
        </p:nvSpPr>
        <p:spPr>
          <a:xfrm>
            <a:off x="5250656" y="5146357"/>
            <a:ext cx="3214688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Inclui a destruição de pertences pessoais, o controle sobre o patrimônio da vítima, o impedimento de acessar recursos financeiros e outros tipos de penalização econômica.</a:t>
            </a:r>
            <a:endParaRPr lang="en-US" sz="1425" dirty="0"/>
          </a:p>
        </p:txBody>
      </p:sp>
      <p:pic>
        <p:nvPicPr>
          <p:cNvPr id="21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44392" y="0"/>
            <a:ext cx="5485616" cy="822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2037993" y="2151578"/>
            <a:ext cx="56388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66FF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Procedimentos Legais</a:t>
            </a:r>
            <a:endParaRPr lang="en-US" sz="4374" dirty="0">
              <a:solidFill>
                <a:srgbClr val="FF66FF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401378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Boletim de Ocorrência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45650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 primeiro passo é fazer um boletim de ocorrência policial, que pode ser feito em qualquer delegacia.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401378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Delegacia Especializada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45650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vítima pode procurar a delegacia especializada em atendimento à mulher para obter informações e apoio.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401378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Justiça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04002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justiça pode determinar medidas de proteção, como proibição de aproximação ou condutas que possam afetar ou ameaçar a vítima.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2037993" y="1009531"/>
            <a:ext cx="7330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66FF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Penas e Medidas Protetivas</a:t>
            </a:r>
            <a:endParaRPr lang="en-US" sz="4374" dirty="0">
              <a:solidFill>
                <a:srgbClr val="FF66FF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5584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Sanções Penais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6153745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As penalidades podem incluir prisão, multa e outras sanções.</a:t>
            </a:r>
            <a:endParaRPr lang="en-US" sz="1750" dirty="0"/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68131" y="2148245"/>
            <a:ext cx="4737913" cy="31586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5584507"/>
            <a:ext cx="2468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Medidas Protetivas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7481768" y="6153864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As medidas de proteção podem incluir proibição de aproximação, afastamento do lar e proteção policial.</a:t>
            </a:r>
            <a:endParaRPr lang="en-US" sz="1750" dirty="0"/>
          </a:p>
        </p:txBody>
      </p:sp>
      <p:pic>
        <p:nvPicPr>
          <p:cNvPr id="5" name="Image 0"/>
          <p:cNvPicPr>
            <a:picLocks noChangeAspect="1"/>
          </p:cNvPicPr>
          <p:nvPr/>
        </p:nvPicPr>
        <p:blipFill>
          <a:blip r:embed="rId4"/>
          <a:srcRect t="3645" b="3645"/>
          <a:stretch/>
        </p:blipFill>
        <p:spPr>
          <a:xfrm>
            <a:off x="2037993" y="2148245"/>
            <a:ext cx="5110520" cy="31584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2037993" y="999053"/>
            <a:ext cx="9867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66FF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A Importância da Lei Maria da Penha</a:t>
            </a:r>
            <a:endParaRPr lang="en-US" sz="4374" dirty="0">
              <a:solidFill>
                <a:srgbClr val="FF66FF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137767"/>
            <a:ext cx="5166122" cy="2435304"/>
          </a:xfrm>
          <a:prstGeom prst="roundRect">
            <a:avLst>
              <a:gd name="adj" fmla="val 2737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2260163" y="235993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Conscientização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2929295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Ao criar um marco legal forte e bem definido, a Lei Maria da Penha ajuda a conscientizar a sociedade sobre a violência doméstica e suas consequências.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137767"/>
            <a:ext cx="5166122" cy="2435304"/>
          </a:xfrm>
          <a:prstGeom prst="roundRect">
            <a:avLst>
              <a:gd name="adj" fmla="val 2737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7648456" y="235993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Justiça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2929295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justiça passou a tratar a violência contra a mulher com mais seriedade e rigor após a Lei Maria da Penha, o que leva a uma maior justiça para as vítimas.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435304"/>
          </a:xfrm>
          <a:prstGeom prst="roundRect">
            <a:avLst>
              <a:gd name="adj" fmla="val 2737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10"/>
          <p:cNvSpPr/>
          <p:nvPr/>
        </p:nvSpPr>
        <p:spPr>
          <a:xfrm>
            <a:off x="2260163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Prevenção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58677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existência da lei e as sanções aplicáveis ajudam a prevenir a violência doméstica, e a frequentemente impedi-la, antes mesmo que aconteça.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435304"/>
          </a:xfrm>
          <a:prstGeom prst="roundRect">
            <a:avLst>
              <a:gd name="adj" fmla="val 2737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7648456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Proteção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58677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Lei Maria da Penha oferece medida de proteção para as mulheres vítimas de violência doméstica, permitindo que elas possam se proteger e buscar justiça.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2037993" y="1041440"/>
            <a:ext cx="5074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66FF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Avanços e Desafios</a:t>
            </a:r>
            <a:endParaRPr lang="en-US" sz="4374" dirty="0">
              <a:solidFill>
                <a:srgbClr val="FF66FF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7301389" y="2180153"/>
            <a:ext cx="27742" cy="5008007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7565172" y="2589788"/>
            <a:ext cx="777597" cy="27742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Shape 5"/>
          <p:cNvSpPr/>
          <p:nvPr/>
        </p:nvSpPr>
        <p:spPr>
          <a:xfrm>
            <a:off x="7065228" y="235374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7231320" y="2395418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4023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Avanços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2971681"/>
            <a:ext cx="40551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Lei Maria da Penha teve um grande impacto na redução da violência contra a mulher no Brasil. Desde a sua implementação, houve um aumento significativo no número de denúncias e condenações.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3700641"/>
            <a:ext cx="777597" cy="27742"/>
          </a:xfrm>
          <a:prstGeom prst="rect">
            <a:avLst/>
          </a:prstGeom>
          <a:solidFill>
            <a:srgbClr val="FF668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Shape 10"/>
          <p:cNvSpPr/>
          <p:nvPr/>
        </p:nvSpPr>
        <p:spPr>
          <a:xfrm>
            <a:off x="7065228" y="346460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7231320" y="3506272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198" y="351317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Desafios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082534"/>
            <a:ext cx="40551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Apesar dos avanços, ainda há muito a ser feito para combater a violência doméstica no Brasil. A falta de apoio financeiro e logístico, bem como a falta de conscientização sobre o tema ainda desafiam os esforços das autoridades e organizações da sociedade civil.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2037993" y="1973818"/>
            <a:ext cx="56388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66FF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Impacto na Sociedade</a:t>
            </a:r>
            <a:endParaRPr lang="en-US" sz="4374" dirty="0">
              <a:solidFill>
                <a:srgbClr val="FF66FF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22361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Conscientização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386226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Lei Maria da Penha ajudou a aumentar o debate sobre a violência doméstica e a importância de combatê-la.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223617"/>
            <a:ext cx="30175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Mudança de Atitude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3862268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As atitudes da sociedade para com a violência contra a mulher tem sofrido uma importante mudança após a criação da lei.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Empoderamento Feminino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27874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Lei Maria da Penha tem incentivado a criação de novos projetos e iniciativas para aumentar o empoderamento das mulheres em todo o país.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2037993" y="121491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66FF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Casos Notórios</a:t>
            </a:r>
            <a:endParaRPr lang="en-US" sz="4374" dirty="0">
              <a:solidFill>
                <a:srgbClr val="FF66FF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668203"/>
            <a:ext cx="2468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Caso Eliza Samudio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 caso chocante de Eliza Samudio sobreviveu a inúmeras tentativas de denúncia antes que pudesse obter a proteção da lei.</a:t>
            </a:r>
            <a:endParaRPr lang="en-US" sz="1750" dirty="0"/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67137" y="2363570"/>
            <a:ext cx="3296007" cy="20171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2331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Caso Geisy Arruda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 caso Geisy Arruda desencadeou um debate nacional sobre a discriminação de gênero no Brasil.</a:t>
            </a:r>
            <a:endParaRPr lang="en-US" sz="1750" dirty="0"/>
          </a:p>
        </p:txBody>
      </p:sp>
      <p:pic>
        <p:nvPicPr>
          <p:cNvPr id="11" name="Imag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13841" y="2353628"/>
            <a:ext cx="3061125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Poppins Black" panose="00000A00000000000000" pitchFamily="2" charset="0"/>
                <a:ea typeface="Inconsolata" pitchFamily="34" charset="-122"/>
                <a:cs typeface="Poppins Black" panose="00000A00000000000000" pitchFamily="2" charset="0"/>
              </a:rPr>
              <a:t>Caso Promotoras Legais Populares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8486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 caso da organização Promotoras Legais Populares ajudou a criar um importante movimento pró-mulher no país.</a:t>
            </a:r>
            <a:endParaRPr lang="en-US" sz="1750" dirty="0"/>
          </a:p>
        </p:txBody>
      </p:sp>
      <p:pic>
        <p:nvPicPr>
          <p:cNvPr id="5" name="Image 0"/>
          <p:cNvPicPr>
            <a:picLocks noChangeAspect="1"/>
          </p:cNvPicPr>
          <p:nvPr/>
        </p:nvPicPr>
        <p:blipFill rotWithShape="1">
          <a:blip r:embed="rId5"/>
          <a:srcRect l="5317" t="1000" r="5317" b="1000"/>
          <a:stretch/>
        </p:blipFill>
        <p:spPr>
          <a:xfrm>
            <a:off x="1803916" y="2353508"/>
            <a:ext cx="3295888" cy="20371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711</Words>
  <Application>Microsoft Office PowerPoint</Application>
  <PresentationFormat>Personalizar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Fira Sans</vt:lpstr>
      <vt:lpstr>Poppins Black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Marcelo Cardoso Setubal</cp:lastModifiedBy>
  <cp:revision>2</cp:revision>
  <dcterms:created xsi:type="dcterms:W3CDTF">2023-10-17T00:19:27Z</dcterms:created>
  <dcterms:modified xsi:type="dcterms:W3CDTF">2023-10-17T00:33:34Z</dcterms:modified>
</cp:coreProperties>
</file>