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9" d="100"/>
          <a:sy n="8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32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3811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354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9948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558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699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5983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27663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3130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72824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20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121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6269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22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374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2243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259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2234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412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9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hf sldNum="0" hdr="0" ftr="0" dt="0"/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319599" y="2258616"/>
            <a:ext cx="6910979" cy="1674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chemeClr val="bg1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Explorando o Mundo do Amor ❤️</a:t>
            </a:r>
            <a:endParaRPr lang="en-US" sz="5249" dirty="0">
              <a:solidFill>
                <a:schemeClr val="bg1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426589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Bem-vindos à apresentação sobre o amor. Prepare-se para explorar as diferentes vertentes do amor, entender como o amor afeta nosso cérebro e hormônios e descobrir como lidar com perda amorosa.</a:t>
            </a:r>
            <a:endParaRPr lang="en-US" sz="1750" dirty="0"/>
          </a:p>
        </p:txBody>
      </p:sp>
      <p:pic>
        <p:nvPicPr>
          <p:cNvPr id="9" name="Image 2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348389" y="1706047"/>
            <a:ext cx="4443889" cy="7019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chemeClr val="bg1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Tipos de Amor 💕</a:t>
            </a:r>
            <a:endParaRPr lang="en-US" sz="4374" dirty="0">
              <a:solidFill>
                <a:schemeClr val="bg1"/>
              </a:solidFill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2852380"/>
            <a:ext cx="4855726" cy="1724501"/>
          </a:xfrm>
          <a:prstGeom prst="roundRect">
            <a:avLst>
              <a:gd name="adj" fmla="val 7731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Text 3"/>
          <p:cNvSpPr/>
          <p:nvPr/>
        </p:nvSpPr>
        <p:spPr>
          <a:xfrm>
            <a:off x="2570559" y="307455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Amor Platônico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570559" y="3643908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Amor não correspondido, também conhecido como paixão.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852380"/>
            <a:ext cx="4855726" cy="1724501"/>
          </a:xfrm>
          <a:prstGeom prst="roundRect">
            <a:avLst>
              <a:gd name="adj" fmla="val 7731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6"/>
          <p:cNvSpPr/>
          <p:nvPr/>
        </p:nvSpPr>
        <p:spPr>
          <a:xfrm>
            <a:off x="7648456" y="307455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Amor Ágape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48456" y="3643908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Amor incondicional e altruísta, geralmente presente em relações familiares.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348389" y="4799052"/>
            <a:ext cx="4855726" cy="1724501"/>
          </a:xfrm>
          <a:prstGeom prst="roundRect">
            <a:avLst>
              <a:gd name="adj" fmla="val 7731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2" name="Text 9"/>
          <p:cNvSpPr/>
          <p:nvPr/>
        </p:nvSpPr>
        <p:spPr>
          <a:xfrm>
            <a:off x="2570559" y="502122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Amor Eros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2570559" y="5590580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Amor erótico e apaixonado, geralmente presente em casais.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4799052"/>
            <a:ext cx="4855726" cy="1724501"/>
          </a:xfrm>
          <a:prstGeom prst="roundRect">
            <a:avLst>
              <a:gd name="adj" fmla="val 7731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5" name="Text 12"/>
          <p:cNvSpPr/>
          <p:nvPr/>
        </p:nvSpPr>
        <p:spPr>
          <a:xfrm>
            <a:off x="7648456" y="502122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Amor Próprio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48456" y="5590580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Amor por si mesmo, fundamental para a felicidade e autoestima.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>
              <a:alpha val="22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1"/>
          <p:cNvSpPr/>
          <p:nvPr/>
        </p:nvSpPr>
        <p:spPr>
          <a:xfrm>
            <a:off x="2348389" y="653177"/>
            <a:ext cx="6263640" cy="7019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chemeClr val="bg1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As Vertentes do Amor 💓</a:t>
            </a:r>
            <a:endParaRPr lang="en-US" sz="4374" dirty="0">
              <a:solidFill>
                <a:schemeClr val="bg1"/>
              </a:solidFill>
            </a:endParaRPr>
          </a:p>
        </p:txBody>
      </p:sp>
      <p:sp>
        <p:nvSpPr>
          <p:cNvPr id="5" name="Shape 2"/>
          <p:cNvSpPr/>
          <p:nvPr/>
        </p:nvSpPr>
        <p:spPr>
          <a:xfrm>
            <a:off x="2659499" y="1799511"/>
            <a:ext cx="44410" cy="5776793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3"/>
          <p:cNvSpPr/>
          <p:nvPr/>
        </p:nvSpPr>
        <p:spPr>
          <a:xfrm>
            <a:off x="2931616" y="2200811"/>
            <a:ext cx="777597" cy="44410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4"/>
          <p:cNvSpPr/>
          <p:nvPr/>
        </p:nvSpPr>
        <p:spPr>
          <a:xfrm>
            <a:off x="2431673" y="1973104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8" name="Text 5"/>
          <p:cNvSpPr/>
          <p:nvPr/>
        </p:nvSpPr>
        <p:spPr>
          <a:xfrm>
            <a:off x="2628245" y="2014776"/>
            <a:ext cx="1066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3903702" y="202168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Amor Romântico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3903702" y="2591038"/>
            <a:ext cx="837819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Amor apaixonado caracterizado por intensas emoções e atração romântica.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931616" y="4200465"/>
            <a:ext cx="777597" cy="44410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2" name="Shape 9"/>
          <p:cNvSpPr/>
          <p:nvPr/>
        </p:nvSpPr>
        <p:spPr>
          <a:xfrm>
            <a:off x="2431673" y="397275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0"/>
          <p:cNvSpPr/>
          <p:nvPr/>
        </p:nvSpPr>
        <p:spPr>
          <a:xfrm>
            <a:off x="2590145" y="4014430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3903702" y="4021336"/>
            <a:ext cx="23850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Amor Companheiro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3903702" y="4590693"/>
            <a:ext cx="837819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Amor baseado em companheirismo, amizade e parceria.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2931616" y="6200120"/>
            <a:ext cx="777597" cy="44410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7" name="Shape 14"/>
          <p:cNvSpPr/>
          <p:nvPr/>
        </p:nvSpPr>
        <p:spPr>
          <a:xfrm>
            <a:off x="2431673" y="597241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8" name="Text 15"/>
          <p:cNvSpPr/>
          <p:nvPr/>
        </p:nvSpPr>
        <p:spPr>
          <a:xfrm>
            <a:off x="2582525" y="6014085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3903702" y="602099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Amor Altruísta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3903702" y="6590348"/>
            <a:ext cx="837819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Amor desinteressado, livre de expectativas e egoísmo.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>
              <a:alpha val="22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1"/>
          <p:cNvSpPr/>
          <p:nvPr/>
        </p:nvSpPr>
        <p:spPr>
          <a:xfrm>
            <a:off x="2348389" y="1283256"/>
            <a:ext cx="7269744" cy="13963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chemeClr val="bg1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Atividades Cerebrais em Relação ao Amor 💭</a:t>
            </a:r>
            <a:endParaRPr lang="en-US" sz="4374" dirty="0">
              <a:solidFill>
                <a:schemeClr val="bg1"/>
              </a:solidFill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3123962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531066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O Corpo Estriado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348389" y="5880021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Área do cérebro relacionada à recompensa e prazer, ativada pelo amor romântico.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3123962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5310664"/>
            <a:ext cx="25374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O Córtex Pré-frontal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0602" y="5880021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Área do cérebro relacionada à tomada de decisões, ativada pelo amor companheiro.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3123962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5310783"/>
            <a:ext cx="25831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O Cérebro e Coração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5880140"/>
            <a:ext cx="308907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atividade cerebral em relação ao amor promove respostas emocionais e físicas.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7339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1"/>
          <p:cNvSpPr/>
          <p:nvPr/>
        </p:nvSpPr>
        <p:spPr>
          <a:xfrm>
            <a:off x="6244471" y="555903"/>
            <a:ext cx="5676900" cy="6469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75"/>
              </a:lnSpc>
              <a:buNone/>
            </a:pPr>
            <a:r>
              <a:rPr lang="en-US" sz="3980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A Influência Hormonal </a:t>
            </a:r>
            <a:r>
              <a:rPr lang="en-US" sz="3980" dirty="0">
                <a:solidFill>
                  <a:srgbClr val="000000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💉</a:t>
            </a:r>
            <a:endParaRPr lang="en-US" sz="3980" dirty="0"/>
          </a:p>
        </p:txBody>
      </p:sp>
      <p:sp>
        <p:nvSpPr>
          <p:cNvPr id="5" name="Shape 2"/>
          <p:cNvSpPr/>
          <p:nvPr/>
        </p:nvSpPr>
        <p:spPr>
          <a:xfrm>
            <a:off x="6244471" y="1664137"/>
            <a:ext cx="454819" cy="454819"/>
          </a:xfrm>
          <a:prstGeom prst="roundRect">
            <a:avLst>
              <a:gd name="adj" fmla="val 26670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Text 3"/>
          <p:cNvSpPr/>
          <p:nvPr/>
        </p:nvSpPr>
        <p:spPr>
          <a:xfrm>
            <a:off x="6426160" y="1701998"/>
            <a:ext cx="91440" cy="3789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5"/>
              </a:lnSpc>
              <a:buNone/>
            </a:pPr>
            <a:r>
              <a:rPr lang="en-US" sz="2388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1</a:t>
            </a:r>
            <a:endParaRPr lang="en-US" sz="2388" dirty="0"/>
          </a:p>
        </p:txBody>
      </p:sp>
      <p:sp>
        <p:nvSpPr>
          <p:cNvPr id="7" name="Text 4"/>
          <p:cNvSpPr/>
          <p:nvPr/>
        </p:nvSpPr>
        <p:spPr>
          <a:xfrm>
            <a:off x="6901458" y="1733550"/>
            <a:ext cx="2021681" cy="3158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7"/>
              </a:lnSpc>
              <a:buNone/>
            </a:pPr>
            <a:r>
              <a:rPr lang="en-US" sz="1990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Oxitocina</a:t>
            </a:r>
            <a:endParaRPr lang="en-US" sz="1990" dirty="0"/>
          </a:p>
        </p:txBody>
      </p:sp>
      <p:sp>
        <p:nvSpPr>
          <p:cNvPr id="8" name="Text 5"/>
          <p:cNvSpPr/>
          <p:nvPr/>
        </p:nvSpPr>
        <p:spPr>
          <a:xfrm>
            <a:off x="6901458" y="2251591"/>
            <a:ext cx="6970871" cy="6467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47"/>
              </a:lnSpc>
              <a:buNone/>
            </a:pPr>
            <a:r>
              <a:rPr lang="en-US" sz="1592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Conhecido como "hormônio do amor", promove a ligação e confiança em relações amorosas.</a:t>
            </a:r>
            <a:endParaRPr lang="en-US" sz="1592" dirty="0"/>
          </a:p>
        </p:txBody>
      </p:sp>
      <p:sp>
        <p:nvSpPr>
          <p:cNvPr id="9" name="Shape 6"/>
          <p:cNvSpPr/>
          <p:nvPr/>
        </p:nvSpPr>
        <p:spPr>
          <a:xfrm>
            <a:off x="6244471" y="3258502"/>
            <a:ext cx="454819" cy="454819"/>
          </a:xfrm>
          <a:prstGeom prst="roundRect">
            <a:avLst>
              <a:gd name="adj" fmla="val 26670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0" name="Text 7"/>
          <p:cNvSpPr/>
          <p:nvPr/>
        </p:nvSpPr>
        <p:spPr>
          <a:xfrm>
            <a:off x="6388060" y="3296364"/>
            <a:ext cx="167640" cy="3789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5"/>
              </a:lnSpc>
              <a:buNone/>
            </a:pPr>
            <a:r>
              <a:rPr lang="en-US" sz="2388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2</a:t>
            </a:r>
            <a:endParaRPr lang="en-US" sz="2388" dirty="0"/>
          </a:p>
        </p:txBody>
      </p:sp>
      <p:sp>
        <p:nvSpPr>
          <p:cNvPr id="11" name="Text 8"/>
          <p:cNvSpPr/>
          <p:nvPr/>
        </p:nvSpPr>
        <p:spPr>
          <a:xfrm>
            <a:off x="6901458" y="3327916"/>
            <a:ext cx="2021681" cy="3158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7"/>
              </a:lnSpc>
              <a:buNone/>
            </a:pPr>
            <a:r>
              <a:rPr lang="en-US" sz="1990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Adrenalina</a:t>
            </a:r>
            <a:endParaRPr lang="en-US" sz="1990" dirty="0"/>
          </a:p>
        </p:txBody>
      </p:sp>
      <p:sp>
        <p:nvSpPr>
          <p:cNvPr id="12" name="Text 9"/>
          <p:cNvSpPr/>
          <p:nvPr/>
        </p:nvSpPr>
        <p:spPr>
          <a:xfrm>
            <a:off x="6901458" y="3845957"/>
            <a:ext cx="6970871" cy="6467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47"/>
              </a:lnSpc>
              <a:buNone/>
            </a:pPr>
            <a:r>
              <a:rPr lang="en-US" sz="1592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Hormônio ativado no início de um relacionamento que promove o aumento do batimento cardíaco, suor e agitação.</a:t>
            </a:r>
            <a:endParaRPr lang="en-US" sz="1592" dirty="0"/>
          </a:p>
        </p:txBody>
      </p:sp>
      <p:sp>
        <p:nvSpPr>
          <p:cNvPr id="13" name="Shape 10"/>
          <p:cNvSpPr/>
          <p:nvPr/>
        </p:nvSpPr>
        <p:spPr>
          <a:xfrm>
            <a:off x="6244471" y="4852868"/>
            <a:ext cx="454819" cy="454819"/>
          </a:xfrm>
          <a:prstGeom prst="roundRect">
            <a:avLst>
              <a:gd name="adj" fmla="val 26670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4" name="Text 11"/>
          <p:cNvSpPr/>
          <p:nvPr/>
        </p:nvSpPr>
        <p:spPr>
          <a:xfrm>
            <a:off x="6384250" y="4890730"/>
            <a:ext cx="175260" cy="3789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5"/>
              </a:lnSpc>
              <a:buNone/>
            </a:pPr>
            <a:r>
              <a:rPr lang="en-US" sz="2388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3</a:t>
            </a:r>
            <a:endParaRPr lang="en-US" sz="2388" dirty="0"/>
          </a:p>
        </p:txBody>
      </p:sp>
      <p:sp>
        <p:nvSpPr>
          <p:cNvPr id="15" name="Text 12"/>
          <p:cNvSpPr/>
          <p:nvPr/>
        </p:nvSpPr>
        <p:spPr>
          <a:xfrm>
            <a:off x="6901458" y="4922282"/>
            <a:ext cx="2021681" cy="3158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7"/>
              </a:lnSpc>
              <a:buNone/>
            </a:pPr>
            <a:r>
              <a:rPr lang="en-US" sz="1990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Testosterona</a:t>
            </a:r>
            <a:endParaRPr lang="en-US" sz="1990" dirty="0"/>
          </a:p>
        </p:txBody>
      </p:sp>
      <p:sp>
        <p:nvSpPr>
          <p:cNvPr id="16" name="Text 13"/>
          <p:cNvSpPr/>
          <p:nvPr/>
        </p:nvSpPr>
        <p:spPr>
          <a:xfrm>
            <a:off x="6901458" y="5440323"/>
            <a:ext cx="6970871" cy="6467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47"/>
              </a:lnSpc>
              <a:buNone/>
            </a:pPr>
            <a:r>
              <a:rPr lang="en-US" sz="1592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Hormônio presente em níveis mais elevados em homens, promove a libido e a disposição para competição por parceiros amorosos.</a:t>
            </a:r>
            <a:endParaRPr lang="en-US" sz="1592" dirty="0"/>
          </a:p>
        </p:txBody>
      </p:sp>
      <p:sp>
        <p:nvSpPr>
          <p:cNvPr id="17" name="Shape 14"/>
          <p:cNvSpPr/>
          <p:nvPr/>
        </p:nvSpPr>
        <p:spPr>
          <a:xfrm>
            <a:off x="6244471" y="6447234"/>
            <a:ext cx="454819" cy="454819"/>
          </a:xfrm>
          <a:prstGeom prst="roundRect">
            <a:avLst>
              <a:gd name="adj" fmla="val 26670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8" name="Text 15"/>
          <p:cNvSpPr/>
          <p:nvPr/>
        </p:nvSpPr>
        <p:spPr>
          <a:xfrm>
            <a:off x="6376630" y="6485096"/>
            <a:ext cx="190500" cy="3789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5"/>
              </a:lnSpc>
              <a:buNone/>
            </a:pPr>
            <a:r>
              <a:rPr lang="en-US" sz="2388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4</a:t>
            </a:r>
            <a:endParaRPr lang="en-US" sz="2388" dirty="0"/>
          </a:p>
        </p:txBody>
      </p:sp>
      <p:sp>
        <p:nvSpPr>
          <p:cNvPr id="19" name="Text 16"/>
          <p:cNvSpPr/>
          <p:nvPr/>
        </p:nvSpPr>
        <p:spPr>
          <a:xfrm>
            <a:off x="6901458" y="6516648"/>
            <a:ext cx="2021681" cy="3158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7"/>
              </a:lnSpc>
              <a:buNone/>
            </a:pPr>
            <a:r>
              <a:rPr lang="en-US" sz="1990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Endorfinas</a:t>
            </a:r>
            <a:endParaRPr lang="en-US" sz="1990" dirty="0"/>
          </a:p>
        </p:txBody>
      </p:sp>
      <p:sp>
        <p:nvSpPr>
          <p:cNvPr id="20" name="Text 17"/>
          <p:cNvSpPr/>
          <p:nvPr/>
        </p:nvSpPr>
        <p:spPr>
          <a:xfrm>
            <a:off x="6901458" y="7034689"/>
            <a:ext cx="6970871" cy="6467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47"/>
              </a:lnSpc>
              <a:buNone/>
            </a:pPr>
            <a:r>
              <a:rPr lang="en-US" sz="1592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Hormônios liberados em resposta a emoções positivas, tais como o amor, promovendo sensação de prazer e felicidade.</a:t>
            </a:r>
            <a:endParaRPr lang="en-US" sz="1592" dirty="0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3733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>
              <a:alpha val="22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1"/>
          <p:cNvSpPr/>
          <p:nvPr/>
        </p:nvSpPr>
        <p:spPr>
          <a:xfrm>
            <a:off x="2348389" y="2264450"/>
            <a:ext cx="5189220" cy="7019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chemeClr val="bg1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O Amor e a Perda 💔</a:t>
            </a:r>
            <a:endParaRPr lang="en-US" sz="4374" dirty="0">
              <a:solidFill>
                <a:schemeClr val="bg1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352186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Perda Amorosa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348389" y="4160520"/>
            <a:ext cx="469570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Sentimento de luto comum após término de um relacionamento amoroso, trazendo dor e dificuldade emocional.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93687" y="352186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Autocuidado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7949089" y="4188262"/>
            <a:ext cx="434030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Praticar exercícios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949089" y="4632484"/>
            <a:ext cx="434030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Fazer atividades de lazer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949089" y="5076706"/>
            <a:ext cx="434030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Procurar ajuda profissional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949089" y="5520928"/>
            <a:ext cx="434030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Socializar com amigos e familiares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>
              <a:alpha val="22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1"/>
          <p:cNvSpPr/>
          <p:nvPr/>
        </p:nvSpPr>
        <p:spPr>
          <a:xfrm>
            <a:off x="2348389" y="1172885"/>
            <a:ext cx="4983480" cy="7019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chemeClr val="bg1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O Amor Materno 💖</a:t>
            </a:r>
            <a:endParaRPr lang="en-US" sz="4374" dirty="0">
              <a:solidFill>
                <a:schemeClr val="bg1"/>
              </a:solidFill>
            </a:endParaRPr>
          </a:p>
        </p:txBody>
      </p:sp>
      <p:sp>
        <p:nvSpPr>
          <p:cNvPr id="5" name="Shape 2"/>
          <p:cNvSpPr/>
          <p:nvPr/>
        </p:nvSpPr>
        <p:spPr>
          <a:xfrm>
            <a:off x="7292935" y="2319218"/>
            <a:ext cx="44410" cy="4737378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3"/>
          <p:cNvSpPr/>
          <p:nvPr/>
        </p:nvSpPr>
        <p:spPr>
          <a:xfrm>
            <a:off x="7565053" y="2720519"/>
            <a:ext cx="777597" cy="44410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4"/>
          <p:cNvSpPr/>
          <p:nvPr/>
        </p:nvSpPr>
        <p:spPr>
          <a:xfrm>
            <a:off x="7065109" y="249281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8" name="Text 5"/>
          <p:cNvSpPr/>
          <p:nvPr/>
        </p:nvSpPr>
        <p:spPr>
          <a:xfrm>
            <a:off x="7261681" y="2534483"/>
            <a:ext cx="1066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8537138" y="2541389"/>
            <a:ext cx="23317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Amor Incondicional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8537138" y="3110746"/>
            <a:ext cx="374475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Amor desinteressado e profundamente carinhoso, característico da relação mãe e filho.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512" y="3831372"/>
            <a:ext cx="777597" cy="44410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2" name="Shape 9"/>
          <p:cNvSpPr/>
          <p:nvPr/>
        </p:nvSpPr>
        <p:spPr>
          <a:xfrm>
            <a:off x="7065109" y="360366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0"/>
          <p:cNvSpPr/>
          <p:nvPr/>
        </p:nvSpPr>
        <p:spPr>
          <a:xfrm>
            <a:off x="7223581" y="364533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2595443" y="3652242"/>
            <a:ext cx="34975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Dificuldades da Maternidade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2348389" y="4221599"/>
            <a:ext cx="374463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Desafios e responsabilidades da maternidade, incluindo privação do sono e mudanças no estilo de vida.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565053" y="5022592"/>
            <a:ext cx="777597" cy="44410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7" name="Shape 14"/>
          <p:cNvSpPr/>
          <p:nvPr/>
        </p:nvSpPr>
        <p:spPr>
          <a:xfrm>
            <a:off x="7065109" y="479488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8" name="Text 15"/>
          <p:cNvSpPr/>
          <p:nvPr/>
        </p:nvSpPr>
        <p:spPr>
          <a:xfrm>
            <a:off x="7215961" y="4836557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537138" y="4843463"/>
            <a:ext cx="30784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Benefícios para a Criança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537138" y="5412819"/>
            <a:ext cx="374475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 amor materno promove segurança emocional, autoestima e desenvolvimento saudável para a criança.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>
              <a:alpha val="22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1"/>
          <p:cNvSpPr/>
          <p:nvPr/>
        </p:nvSpPr>
        <p:spPr>
          <a:xfrm>
            <a:off x="2348389" y="1275040"/>
            <a:ext cx="4443889" cy="7019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chemeClr val="bg1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Conclusão 🎉</a:t>
            </a:r>
            <a:endParaRPr lang="en-US" sz="4374" dirty="0">
              <a:solidFill>
                <a:schemeClr val="bg1"/>
              </a:solidFill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421374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608076"/>
            <a:ext cx="25527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Amor é Fundamental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348389" y="5177433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 amor é um sentimento complexo e fundamental para nossa felicidade e saúde mental.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2421374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608076"/>
            <a:ext cx="23088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Compartilhe Amor!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0602" y="5177433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Mantenha seus relacionamentos saudáveis e preencha sua vida com amor, risos e felicidade.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2421374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60819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Poppins Black" panose="00000A00000000000000" pitchFamily="2" charset="0"/>
                <a:ea typeface="Red Hat Text" pitchFamily="34" charset="-122"/>
                <a:cs typeface="Poppins Black" panose="00000A00000000000000" pitchFamily="2" charset="0"/>
              </a:rPr>
              <a:t>Abrace com Amor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5177552"/>
            <a:ext cx="308907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Abraços são uma demonstração de amor que nos beneficiam em muitos aspectos, nos fazendo sentir amados e importantes.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451</Words>
  <Application>Microsoft Office PowerPoint</Application>
  <PresentationFormat>Personalizar</PresentationFormat>
  <Paragraphs>74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Poppins Black</vt:lpstr>
      <vt:lpstr>Roboto</vt:lpstr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Marcelo Cardoso Setubal</cp:lastModifiedBy>
  <cp:revision>3</cp:revision>
  <dcterms:created xsi:type="dcterms:W3CDTF">2023-10-17T00:11:05Z</dcterms:created>
  <dcterms:modified xsi:type="dcterms:W3CDTF">2023-10-17T00:33:14Z</dcterms:modified>
</cp:coreProperties>
</file>