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7" r:id="rId10"/>
    <p:sldId id="266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C82"/>
    <a:srgbClr val="887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01" autoAdjust="0"/>
    <p:restoredTop sz="94610"/>
  </p:normalViewPr>
  <p:slideViewPr>
    <p:cSldViewPr snapToGrid="0" snapToObjects="1">
      <p:cViewPr>
        <p:scale>
          <a:sx n="66" d="100"/>
          <a:sy n="66" d="100"/>
        </p:scale>
        <p:origin x="136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22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6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833199" y="3156645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8000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Economia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833199" y="5000625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763064D-774D-2E48-30BB-E8201F34989F}"/>
              </a:ext>
            </a:extLst>
          </p:cNvPr>
          <p:cNvSpPr/>
          <p:nvPr/>
        </p:nvSpPr>
        <p:spPr>
          <a:xfrm>
            <a:off x="0" y="4114800"/>
            <a:ext cx="5798372" cy="833199"/>
          </a:xfrm>
          <a:prstGeom prst="rect">
            <a:avLst/>
          </a:prstGeom>
          <a:solidFill>
            <a:srgbClr val="887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 3"/>
          <p:cNvSpPr/>
          <p:nvPr/>
        </p:nvSpPr>
        <p:spPr>
          <a:xfrm>
            <a:off x="833200" y="4175997"/>
            <a:ext cx="433047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Economia e Meio Ambiente: Uma Perspectiva Micro e Macro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Text 4"/>
          <p:cNvSpPr/>
          <p:nvPr/>
        </p:nvSpPr>
        <p:spPr>
          <a:xfrm>
            <a:off x="833199" y="5000625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9E93FD-2D36-BDD4-0467-6F4ECE63D238}"/>
              </a:ext>
            </a:extLst>
          </p:cNvPr>
          <p:cNvSpPr/>
          <p:nvPr/>
        </p:nvSpPr>
        <p:spPr>
          <a:xfrm>
            <a:off x="0" y="3228976"/>
            <a:ext cx="5798372" cy="1719024"/>
          </a:xfrm>
          <a:prstGeom prst="rect">
            <a:avLst/>
          </a:prstGeom>
          <a:solidFill>
            <a:srgbClr val="887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833199" y="3698200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8000" dirty="0" err="1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Obrigado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8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">
            <a:extLst>
              <a:ext uri="{FF2B5EF4-FFF2-40B4-BE49-F238E27FC236}">
                <a16:creationId xmlns:a16="http://schemas.microsoft.com/office/drawing/2014/main" id="{1B9B1ABB-4A6A-3CDB-75F4-FC41DCE6553F}"/>
              </a:ext>
            </a:extLst>
          </p:cNvPr>
          <p:cNvSpPr/>
          <p:nvPr/>
        </p:nvSpPr>
        <p:spPr>
          <a:xfrm flipH="1">
            <a:off x="0" y="0"/>
            <a:ext cx="14630400" cy="8229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833199" y="83891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Introdução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188601" y="1866543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Definição de Economia e sua importância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188601" y="2310765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Introdução ao tema: Como a economia impacta o meio ambiente</a:t>
            </a:r>
            <a:endParaRPr lang="en-US" sz="1750" dirty="0">
              <a:solidFill>
                <a:schemeClr val="bg1"/>
              </a:solidFill>
            </a:endParaRPr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effectLst>
            <a:outerShdw blurRad="533400" dist="2794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">
            <a:extLst>
              <a:ext uri="{FF2B5EF4-FFF2-40B4-BE49-F238E27FC236}">
                <a16:creationId xmlns:a16="http://schemas.microsoft.com/office/drawing/2014/main" id="{6E0E445C-075D-D0A3-38D8-A3F1F629DDCA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"/>
            </a:stretch>
          </a:blip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5093255" y="63160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Microeconomia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5336977" y="1832893"/>
            <a:ext cx="351492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Explicação da microeconomia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5336977" y="2547145"/>
            <a:ext cx="545802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Relação entre escolhas individuais e meio ambiente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5336977" y="3292333"/>
            <a:ext cx="5661223" cy="7959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Exemplos de decisões individuais que afetam o </a:t>
            </a:r>
            <a:r>
              <a:rPr lang="en-US" sz="175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meio</a:t>
            </a:r>
            <a:b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</a:br>
            <a:r>
              <a:rPr lang="en-US" sz="175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ambiente</a:t>
            </a: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(consumo de recursos, poluição)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5336977" y="4252899"/>
            <a:ext cx="536912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Externalidades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5336977" y="4982386"/>
            <a:ext cx="420016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Definição de externalidades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5336977" y="5730556"/>
            <a:ext cx="459652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Externalidades positivas e negativas</a:t>
            </a:r>
            <a:endParaRPr lang="en-US" sz="1750" dirty="0">
              <a:solidFill>
                <a:schemeClr val="bg1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5336977" y="6443675"/>
            <a:ext cx="4378523" cy="936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Exemplos de externalidades </a:t>
            </a:r>
            <a:r>
              <a:rPr lang="en-US" sz="175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ambientais</a:t>
            </a: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</a:p>
          <a:p>
            <a:pPr marL="285750" indent="-285750" algn="l">
              <a:lnSpc>
                <a:spcPts val="2799"/>
              </a:lnSpc>
              <a:buClr>
                <a:srgbClr val="ECDC8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 (poluição do ar, poluição da água)</a:t>
            </a:r>
            <a:endParaRPr lang="en-US" sz="1750" dirty="0">
              <a:solidFill>
                <a:schemeClr val="bg1"/>
              </a:solidFill>
            </a:endParaRPr>
          </a:p>
        </p:txBody>
      </p:sp>
      <p:pic>
        <p:nvPicPr>
          <p:cNvPr id="14" name="Image 0">
            <a:extLst>
              <a:ext uri="{FF2B5EF4-FFF2-40B4-BE49-F238E27FC236}">
                <a16:creationId xmlns:a16="http://schemas.microsoft.com/office/drawing/2014/main" id="{FC798D15-7304-CFF0-98D8-8545C75593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96897" cy="8229600"/>
          </a:xfrm>
          <a:prstGeom prst="rect">
            <a:avLst/>
          </a:prstGeom>
          <a:effectLst>
            <a:outerShdw blurRad="406400" dist="1397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">
            <a:extLst>
              <a:ext uri="{FF2B5EF4-FFF2-40B4-BE49-F238E27FC236}">
                <a16:creationId xmlns:a16="http://schemas.microsoft.com/office/drawing/2014/main" id="{296584BF-C79E-011B-312A-F9D484E6092E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6243399" y="1041318"/>
            <a:ext cx="4399201" cy="15248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Soluções de</a:t>
            </a:r>
            <a:br>
              <a:rPr lang="en-US" sz="4374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</a:br>
            <a:r>
              <a:rPr lang="en-US" sz="4374" dirty="0" err="1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Microeconomia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6675001" y="3082329"/>
            <a:ext cx="533919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Como as políticas de preços e impostos podem incentivar escolhas sustentáveis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6675001" y="4137858"/>
            <a:ext cx="533919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Incentivos econômicos para a </a:t>
            </a:r>
            <a:r>
              <a:rPr lang="en-US" sz="200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conservação</a:t>
            </a:r>
            <a:b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</a:b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 recursos naturais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effectLst>
            <a:outerShdw blurRad="406400" dist="1397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>
            <a:extLst>
              <a:ext uri="{FF2B5EF4-FFF2-40B4-BE49-F238E27FC236}">
                <a16:creationId xmlns:a16="http://schemas.microsoft.com/office/drawing/2014/main" id="{ADE6B6E4-906A-FE78-6B5F-085E7B6EBB5E}"/>
              </a:ext>
            </a:extLst>
          </p:cNvPr>
          <p:cNvSpPr/>
          <p:nvPr/>
        </p:nvSpPr>
        <p:spPr>
          <a:xfrm flipH="1">
            <a:off x="0" y="0"/>
            <a:ext cx="14630400" cy="8229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EA177A9-1F50-F438-A5FB-20C9DBDCE9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3334464"/>
          </a:xfrm>
          <a:prstGeom prst="rect">
            <a:avLst/>
          </a:prstGeom>
          <a:effectLst>
            <a:outerShdw blurRad="419100" dist="203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 2"/>
          <p:cNvSpPr/>
          <p:nvPr/>
        </p:nvSpPr>
        <p:spPr>
          <a:xfrm>
            <a:off x="2604849" y="397430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Macroeconomia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2960251" y="5276850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Explicação da macroeconomia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2960251" y="5945743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Impacto das políticas macroeconômicas no meio ambiente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2960251" y="6649165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Exemplo: Crescimento econômico e uso de recursos naturais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">
            <a:extLst>
              <a:ext uri="{FF2B5EF4-FFF2-40B4-BE49-F238E27FC236}">
                <a16:creationId xmlns:a16="http://schemas.microsoft.com/office/drawing/2014/main" id="{1B9B1ABB-4A6A-3CDB-75F4-FC41DCE6553F}"/>
              </a:ext>
            </a:extLst>
          </p:cNvPr>
          <p:cNvSpPr/>
          <p:nvPr/>
        </p:nvSpPr>
        <p:spPr>
          <a:xfrm flipH="1">
            <a:off x="0" y="0"/>
            <a:ext cx="14630400" cy="8229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effectLst>
            <a:outerShdw blurRad="533400" dist="2794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20389327-3FDF-4217-5753-5C03B16B12FC}"/>
              </a:ext>
            </a:extLst>
          </p:cNvPr>
          <p:cNvSpPr/>
          <p:nvPr/>
        </p:nvSpPr>
        <p:spPr>
          <a:xfrm>
            <a:off x="623649" y="680203"/>
            <a:ext cx="6438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Crescimento Sustentável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1E437FEF-603C-263B-5AC4-2654D88A4F25}"/>
              </a:ext>
            </a:extLst>
          </p:cNvPr>
          <p:cNvSpPr/>
          <p:nvPr/>
        </p:nvSpPr>
        <p:spPr>
          <a:xfrm>
            <a:off x="979051" y="1707831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Definição de crescimento sustentável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74316427-6C72-A3EF-839F-A2E627EA07EF}"/>
              </a:ext>
            </a:extLst>
          </p:cNvPr>
          <p:cNvSpPr/>
          <p:nvPr/>
        </p:nvSpPr>
        <p:spPr>
          <a:xfrm>
            <a:off x="979051" y="2329754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 papel da macroeconomia na promoção do crescimento sustentável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02CC4E07-1F2B-BF32-ACC5-7E1FAAC44481}"/>
              </a:ext>
            </a:extLst>
          </p:cNvPr>
          <p:cNvSpPr/>
          <p:nvPr/>
        </p:nvSpPr>
        <p:spPr>
          <a:xfrm>
            <a:off x="979051" y="2951678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Indicadores econômicos e ambientais (PIB verde, pegada ecológica)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822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">
            <a:extLst>
              <a:ext uri="{FF2B5EF4-FFF2-40B4-BE49-F238E27FC236}">
                <a16:creationId xmlns:a16="http://schemas.microsoft.com/office/drawing/2014/main" id="{296584BF-C79E-011B-312A-F9D484E6092E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6243399" y="864450"/>
            <a:ext cx="3719751" cy="15248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err="1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Crescimento</a:t>
            </a:r>
            <a:br>
              <a:rPr lang="en-US" sz="4374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</a:br>
            <a:r>
              <a:rPr lang="en-US" sz="4374" dirty="0" err="1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Sustentável</a:t>
            </a:r>
            <a:endParaRPr lang="en-US" sz="4374" dirty="0">
              <a:solidFill>
                <a:schemeClr val="bg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effectLst>
            <a:outerShdw blurRad="406400" dist="1397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 3">
            <a:extLst>
              <a:ext uri="{FF2B5EF4-FFF2-40B4-BE49-F238E27FC236}">
                <a16:creationId xmlns:a16="http://schemas.microsoft.com/office/drawing/2014/main" id="{A0322F26-6E7F-4E7D-DBD8-17CE7686C242}"/>
              </a:ext>
            </a:extLst>
          </p:cNvPr>
          <p:cNvSpPr/>
          <p:nvPr/>
        </p:nvSpPr>
        <p:spPr>
          <a:xfrm>
            <a:off x="6103501" y="2826185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Definição de crescimento sustentável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8BA2F5A8-06A4-98E4-B848-DF01139A3EA2}"/>
              </a:ext>
            </a:extLst>
          </p:cNvPr>
          <p:cNvSpPr/>
          <p:nvPr/>
        </p:nvSpPr>
        <p:spPr>
          <a:xfrm>
            <a:off x="6103501" y="3487995"/>
            <a:ext cx="4793099" cy="6268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 papel da macroeconomia </a:t>
            </a:r>
            <a:r>
              <a:rPr lang="en-US" sz="200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promoção</a:t>
            </a:r>
            <a:b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</a:b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 crescimento sustentável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1D205B52-CE82-9E94-F988-CCA5BBACC76E}"/>
              </a:ext>
            </a:extLst>
          </p:cNvPr>
          <p:cNvSpPr/>
          <p:nvPr/>
        </p:nvSpPr>
        <p:spPr>
          <a:xfrm>
            <a:off x="6103501" y="4421208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Indicadores econômicos e </a:t>
            </a:r>
            <a:r>
              <a:rPr lang="en-US" sz="200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ambientais</a:t>
            </a: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</a:b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(PIB verde, pegada ecológica)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8938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raia com pedras&#10;&#10;Descrição gerada automaticamente com confiança média">
            <a:extLst>
              <a:ext uri="{FF2B5EF4-FFF2-40B4-BE49-F238E27FC236}">
                <a16:creationId xmlns:a16="http://schemas.microsoft.com/office/drawing/2014/main" id="{E7072387-4F80-3394-C6EE-7FED4F496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Shape 1">
            <a:extLst>
              <a:ext uri="{FF2B5EF4-FFF2-40B4-BE49-F238E27FC236}">
                <a16:creationId xmlns:a16="http://schemas.microsoft.com/office/drawing/2014/main" id="{944F6AE8-04B9-1587-4961-1DE520A46298}"/>
              </a:ext>
            </a:extLst>
          </p:cNvPr>
          <p:cNvSpPr/>
          <p:nvPr/>
        </p:nvSpPr>
        <p:spPr>
          <a:xfrm>
            <a:off x="0" y="1466850"/>
            <a:ext cx="14630400" cy="52959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2348389" y="2653933"/>
            <a:ext cx="89992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Políticas Macroeconômicas Verdes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2703790" y="4062174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Exemplos de políticas econômicas verdes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2703790" y="4684098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Incentivos fiscais para energias limpas e tecnologias sustentáveis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2703790" y="5346294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Regulamentações ambientais e seu impacto na economia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aia com pedras&#10;&#10;Descrição gerada automaticamente com confiança média">
            <a:extLst>
              <a:ext uri="{FF2B5EF4-FFF2-40B4-BE49-F238E27FC236}">
                <a16:creationId xmlns:a16="http://schemas.microsoft.com/office/drawing/2014/main" id="{F0E6D707-D578-B289-4E79-F1659A935C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39" t="10239" r="10239" b="10239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Shape 1">
            <a:extLst>
              <a:ext uri="{FF2B5EF4-FFF2-40B4-BE49-F238E27FC236}">
                <a16:creationId xmlns:a16="http://schemas.microsoft.com/office/drawing/2014/main" id="{944F6AE8-04B9-1587-4961-1DE520A46298}"/>
              </a:ext>
            </a:extLst>
          </p:cNvPr>
          <p:cNvSpPr/>
          <p:nvPr/>
        </p:nvSpPr>
        <p:spPr>
          <a:xfrm>
            <a:off x="0" y="0"/>
            <a:ext cx="8191500" cy="8229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  <a:effectLst>
            <a:outerShdw blurRad="342900" dist="165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 dirty="0"/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2B4C1618-12B9-308E-F46E-C992B79AFD55}"/>
              </a:ext>
            </a:extLst>
          </p:cNvPr>
          <p:cNvSpPr/>
          <p:nvPr/>
        </p:nvSpPr>
        <p:spPr>
          <a:xfrm>
            <a:off x="1179790" y="1132761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chemeClr val="bg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Conclusão</a:t>
            </a:r>
            <a:endParaRPr lang="en-US" sz="4374" dirty="0">
              <a:solidFill>
                <a:schemeClr val="bg1"/>
              </a:solidFill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CBAC4148-E85F-A92C-2CEA-FBB26B9A57D1}"/>
              </a:ext>
            </a:extLst>
          </p:cNvPr>
          <p:cNvSpPr/>
          <p:nvPr/>
        </p:nvSpPr>
        <p:spPr>
          <a:xfrm>
            <a:off x="1535191" y="2271473"/>
            <a:ext cx="6135410" cy="5698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Resumo dos principais pontos da apresentação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AA392E68-3EF7-3489-D97B-A3E2E782F5C8}"/>
              </a:ext>
            </a:extLst>
          </p:cNvPr>
          <p:cNvSpPr/>
          <p:nvPr/>
        </p:nvSpPr>
        <p:spPr>
          <a:xfrm>
            <a:off x="1535191" y="2996892"/>
            <a:ext cx="6135410" cy="884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Enfatizar a interconexão entre </a:t>
            </a:r>
            <a:r>
              <a:rPr lang="en-US" sz="200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economia</a:t>
            </a:r>
            <a:endParaRPr lang="en-US" sz="2000" dirty="0">
              <a:solidFill>
                <a:schemeClr val="bg1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algn="l">
              <a:lnSpc>
                <a:spcPts val="2799"/>
              </a:lnSpc>
              <a:buClr>
                <a:srgbClr val="ECDC82"/>
              </a:buClr>
              <a:buSzPct val="100000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e meio ambiente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EEEF7CCD-051F-2B84-7895-0805B72342CA}"/>
              </a:ext>
            </a:extLst>
          </p:cNvPr>
          <p:cNvSpPr/>
          <p:nvPr/>
        </p:nvSpPr>
        <p:spPr>
          <a:xfrm>
            <a:off x="1535191" y="3940552"/>
            <a:ext cx="6135410" cy="729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Clr>
                <a:srgbClr val="ECDC82"/>
              </a:buClr>
              <a:buSzPct val="10000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Importância de abordar </a:t>
            </a:r>
            <a:r>
              <a:rPr lang="en-US" sz="200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questões</a:t>
            </a: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econômicas</a:t>
            </a:r>
            <a:endParaRPr lang="en-US" sz="2000" dirty="0">
              <a:solidFill>
                <a:schemeClr val="bg1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algn="l">
              <a:lnSpc>
                <a:spcPts val="2799"/>
              </a:lnSpc>
              <a:buClr>
                <a:srgbClr val="ECDC82"/>
              </a:buClr>
              <a:buSzPct val="100000"/>
            </a:pPr>
            <a:r>
              <a:rPr lang="en-US" sz="2000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com responsabilidade ambiental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7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237</Words>
  <Application>Microsoft Office PowerPoint</Application>
  <PresentationFormat>Personalizar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Lora</vt:lpstr>
      <vt:lpstr>Source Sans Pro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Marcelo Cardoso Setubal</cp:lastModifiedBy>
  <cp:revision>18</cp:revision>
  <dcterms:created xsi:type="dcterms:W3CDTF">2023-10-26T22:38:56Z</dcterms:created>
  <dcterms:modified xsi:type="dcterms:W3CDTF">2023-10-26T23:15:19Z</dcterms:modified>
</cp:coreProperties>
</file>